
<file path=[Content_Types].xml><?xml version="1.0" encoding="utf-8"?>
<Types xmlns="http://schemas.openxmlformats.org/package/2006/content-types">
  <Default Extension="bin" ContentType="audio/unknown"/>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2" r:id="rId1"/>
  </p:sldMasterIdLst>
  <p:notesMasterIdLst>
    <p:notesMasterId r:id="rId21"/>
  </p:notesMasterIdLst>
  <p:handoutMasterIdLst>
    <p:handoutMasterId r:id="rId22"/>
  </p:handoutMasterIdLst>
  <p:sldIdLst>
    <p:sldId id="256" r:id="rId2"/>
    <p:sldId id="290" r:id="rId3"/>
    <p:sldId id="307" r:id="rId4"/>
    <p:sldId id="308" r:id="rId5"/>
    <p:sldId id="309" r:id="rId6"/>
    <p:sldId id="291" r:id="rId7"/>
    <p:sldId id="296" r:id="rId8"/>
    <p:sldId id="301" r:id="rId9"/>
    <p:sldId id="298" r:id="rId10"/>
    <p:sldId id="294" r:id="rId11"/>
    <p:sldId id="306" r:id="rId12"/>
    <p:sldId id="295" r:id="rId13"/>
    <p:sldId id="297" r:id="rId14"/>
    <p:sldId id="292" r:id="rId15"/>
    <p:sldId id="293" r:id="rId16"/>
    <p:sldId id="300" r:id="rId17"/>
    <p:sldId id="299" r:id="rId18"/>
    <p:sldId id="302" r:id="rId19"/>
    <p:sldId id="304" r:id="rId20"/>
  </p:sldIdLst>
  <p:sldSz cx="9144000" cy="6858000" type="screen4x3"/>
  <p:notesSz cx="6858000" cy="9144000"/>
  <p:custDataLst>
    <p:tags r:id="rId23"/>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32638"/>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09" d="100"/>
          <a:sy n="109" d="100"/>
        </p:scale>
        <p:origin x="1674" y="10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132F780-722D-400A-9CA5-CC9081960B3C}" type="datetimeFigureOut">
              <a:rPr lang="en-US" smtClean="0"/>
              <a:t>4/14/2016</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03FEA7D-4882-4176-AF0B-20C97669C013}" type="slidenum">
              <a:rPr lang="en-US" smtClean="0"/>
              <a:t>‹#›</a:t>
            </a:fld>
            <a:endParaRPr lang="en-US" dirty="0"/>
          </a:p>
        </p:txBody>
      </p:sp>
    </p:spTree>
    <p:extLst>
      <p:ext uri="{BB962C8B-B14F-4D97-AF65-F5344CB8AC3E}">
        <p14:creationId xmlns:p14="http://schemas.microsoft.com/office/powerpoint/2010/main" val="3804563391"/>
      </p:ext>
    </p:extLst>
  </p:cSld>
  <p:clrMap bg1="lt1" tx1="dk1" bg2="lt2" tx2="dk2" accent1="accent1" accent2="accent2" accent3="accent3" accent4="accent4" accent5="accent5" accent6="accent6" hlink="hlink" folHlink="folHlink"/>
</p:handoutMaster>
</file>

<file path=ppt/media/audio1.bin>
</file>

<file path=ppt/media/image1.jpeg>
</file>

<file path=ppt/media/image10.png>
</file>

<file path=ppt/media/image11.JPG>
</file>

<file path=ppt/media/image12.JPG>
</file>

<file path=ppt/media/image13.JPG>
</file>

<file path=ppt/media/image14.JPG>
</file>

<file path=ppt/media/image15.png>
</file>

<file path=ppt/media/image2.jpeg>
</file>

<file path=ppt/media/image3.jpeg>
</file>

<file path=ppt/media/image4.jpeg>
</file>

<file path=ppt/media/image5.jpeg>
</file>

<file path=ppt/media/image6.jpeg>
</file>

<file path=ppt/media/image7.jpe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9DF8024-D175-4079-B09C-96B00B467314}" type="datetimeFigureOut">
              <a:rPr lang="en-US" smtClean="0"/>
              <a:t>4/14/2016</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7516CE1-82A6-4BA1-8E68-3CB9E6084727}" type="slidenum">
              <a:rPr lang="en-US" smtClean="0"/>
              <a:t>‹#›</a:t>
            </a:fld>
            <a:endParaRPr lang="en-US" dirty="0"/>
          </a:p>
        </p:txBody>
      </p:sp>
    </p:spTree>
    <p:extLst>
      <p:ext uri="{BB962C8B-B14F-4D97-AF65-F5344CB8AC3E}">
        <p14:creationId xmlns:p14="http://schemas.microsoft.com/office/powerpoint/2010/main" val="105865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Updated 5-12-2014</a:t>
            </a:r>
            <a:endParaRPr lang="en-US" dirty="0"/>
          </a:p>
        </p:txBody>
      </p:sp>
      <p:sp>
        <p:nvSpPr>
          <p:cNvPr id="4" name="Slide Number Placeholder 3"/>
          <p:cNvSpPr>
            <a:spLocks noGrp="1"/>
          </p:cNvSpPr>
          <p:nvPr>
            <p:ph type="sldNum" sz="quarter" idx="10"/>
          </p:nvPr>
        </p:nvSpPr>
        <p:spPr/>
        <p:txBody>
          <a:bodyPr/>
          <a:lstStyle/>
          <a:p>
            <a:fld id="{17516CE1-82A6-4BA1-8E68-3CB9E6084727}" type="slidenum">
              <a:rPr lang="en-US" smtClean="0"/>
              <a:t>1</a:t>
            </a:fld>
            <a:endParaRPr lang="en-US" dirty="0"/>
          </a:p>
        </p:txBody>
      </p:sp>
    </p:spTree>
    <p:extLst>
      <p:ext uri="{BB962C8B-B14F-4D97-AF65-F5344CB8AC3E}">
        <p14:creationId xmlns:p14="http://schemas.microsoft.com/office/powerpoint/2010/main" val="16590513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2063115" y="630937"/>
            <a:ext cx="5230368"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808892" y="1098388"/>
            <a:ext cx="7738814" cy="4394988"/>
          </a:xfrm>
        </p:spPr>
        <p:txBody>
          <a:bodyPr anchor="ctr">
            <a:noAutofit/>
          </a:bodyPr>
          <a:lstStyle>
            <a:lvl1pPr algn="ctr">
              <a:defRPr sz="7500" spc="600" baseline="0"/>
            </a:lvl1pPr>
          </a:lstStyle>
          <a:p>
            <a:r>
              <a:rPr lang="en-US" smtClean="0"/>
              <a:t>Click to edit Master title style</a:t>
            </a:r>
            <a:endParaRPr lang="en-US" dirty="0"/>
          </a:p>
        </p:txBody>
      </p:sp>
      <p:sp>
        <p:nvSpPr>
          <p:cNvPr id="3" name="Subtitle 2"/>
          <p:cNvSpPr>
            <a:spLocks noGrp="1"/>
          </p:cNvSpPr>
          <p:nvPr>
            <p:ph type="subTitle" idx="1"/>
          </p:nvPr>
        </p:nvSpPr>
        <p:spPr>
          <a:xfrm>
            <a:off x="1661284" y="5979197"/>
            <a:ext cx="6034030" cy="742279"/>
          </a:xfrm>
        </p:spPr>
        <p:txBody>
          <a:bodyPr anchor="t">
            <a:normAutofit/>
          </a:bodyPr>
          <a:lstStyle>
            <a:lvl1pPr marL="0" indent="0" algn="ctr">
              <a:lnSpc>
                <a:spcPct val="100000"/>
              </a:lnSpc>
              <a:buNone/>
              <a:defRPr sz="1500" b="1" i="0" cap="all" spc="300" baseline="0">
                <a:solidFill>
                  <a:schemeClr val="tx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808892" y="6375679"/>
            <a:ext cx="1747292" cy="348462"/>
          </a:xfrm>
        </p:spPr>
        <p:txBody>
          <a:bodyPr/>
          <a:lstStyle>
            <a:lvl1pPr>
              <a:defRPr baseline="0">
                <a:solidFill>
                  <a:schemeClr val="accent1">
                    <a:lumMod val="50000"/>
                  </a:schemeClr>
                </a:solidFill>
              </a:defRPr>
            </a:lvl1pPr>
          </a:lstStyle>
          <a:p>
            <a:fld id="{C7F511FD-FE6C-644F-8B1B-C6CAF562CE2C}" type="datetimeFigureOut">
              <a:rPr lang="en-US" smtClean="0"/>
              <a:t>4/14/2016</a:t>
            </a:fld>
            <a:endParaRPr lang="en-US" dirty="0"/>
          </a:p>
        </p:txBody>
      </p:sp>
      <p:sp>
        <p:nvSpPr>
          <p:cNvPr id="5" name="Footer Placeholder 4"/>
          <p:cNvSpPr>
            <a:spLocks noGrp="1"/>
          </p:cNvSpPr>
          <p:nvPr>
            <p:ph type="ftr" sz="quarter" idx="11"/>
          </p:nvPr>
        </p:nvSpPr>
        <p:spPr>
          <a:xfrm>
            <a:off x="3135249" y="6375679"/>
            <a:ext cx="3086100" cy="345796"/>
          </a:xfrm>
        </p:spPr>
        <p:txBody>
          <a:bodyPr/>
          <a:lstStyle>
            <a:lvl1pPr>
              <a:defRPr baseline="0">
                <a:solidFill>
                  <a:schemeClr val="accent1">
                    <a:lumMod val="50000"/>
                  </a:schemeClr>
                </a:solidFill>
              </a:defRPr>
            </a:lvl1pPr>
          </a:lstStyle>
          <a:p>
            <a:endParaRPr lang="en-US" dirty="0"/>
          </a:p>
        </p:txBody>
      </p:sp>
      <p:sp>
        <p:nvSpPr>
          <p:cNvPr id="6" name="Slide Number Placeholder 5"/>
          <p:cNvSpPr>
            <a:spLocks noGrp="1"/>
          </p:cNvSpPr>
          <p:nvPr>
            <p:ph type="sldNum" sz="quarter" idx="12"/>
          </p:nvPr>
        </p:nvSpPr>
        <p:spPr>
          <a:xfrm>
            <a:off x="6800414" y="6375679"/>
            <a:ext cx="1747292" cy="345796"/>
          </a:xfrm>
        </p:spPr>
        <p:txBody>
          <a:bodyPr/>
          <a:lstStyle>
            <a:lvl1pPr>
              <a:defRPr baseline="0">
                <a:solidFill>
                  <a:schemeClr val="accent1">
                    <a:lumMod val="50000"/>
                  </a:schemeClr>
                </a:solidFill>
              </a:defRPr>
            </a:lvl1pPr>
          </a:lstStyle>
          <a:p>
            <a:fld id="{2754ED01-E2A0-4C1E-8E21-014B99041579}" type="slidenum">
              <a:rPr lang="en-US" smtClean="0"/>
              <a:pPr/>
              <a:t>‹#›</a:t>
            </a:fld>
            <a:endParaRPr lang="en-US" dirty="0"/>
          </a:p>
        </p:txBody>
      </p:sp>
      <p:sp>
        <p:nvSpPr>
          <p:cNvPr id="13" name="Rectangle 12"/>
          <p:cNvSpPr/>
          <p:nvPr/>
        </p:nvSpPr>
        <p:spPr>
          <a:xfrm>
            <a:off x="0" y="0"/>
            <a:ext cx="21259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title="left edge border"/>
          <p:cNvSpPr/>
          <p:nvPr/>
        </p:nvSpPr>
        <p:spPr>
          <a:xfrm>
            <a:off x="0" y="0"/>
            <a:ext cx="21259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2774459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F511FD-FE6C-644F-8B1B-C6CAF562CE2C}" type="datetimeFigureOut">
              <a:rPr lang="en-US" smtClean="0"/>
              <a:t>4/14/2016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5B8E844-BEA1-F543-90BC-BDA8910CCB95}" type="slidenum">
              <a:rPr lang="en-US" smtClean="0"/>
              <a:t>‹#›</a:t>
            </a:fld>
            <a:endParaRPr lang="en-US" dirty="0"/>
          </a:p>
        </p:txBody>
      </p:sp>
    </p:spTree>
    <p:extLst>
      <p:ext uri="{BB962C8B-B14F-4D97-AF65-F5344CB8AC3E}">
        <p14:creationId xmlns:p14="http://schemas.microsoft.com/office/powerpoint/2010/main" val="166337712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6911" y="382386"/>
            <a:ext cx="1771930" cy="560040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42974" y="382386"/>
            <a:ext cx="5809517" cy="560040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F511FD-FE6C-644F-8B1B-C6CAF562CE2C}" type="datetimeFigureOut">
              <a:rPr lang="en-US" smtClean="0"/>
              <a:t>4/14/2016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5B8E844-BEA1-F543-90BC-BDA8910CCB95}" type="slidenum">
              <a:rPr lang="en-US" smtClean="0"/>
              <a:t>‹#›</a:t>
            </a:fld>
            <a:endParaRPr lang="en-US" dirty="0"/>
          </a:p>
        </p:txBody>
      </p:sp>
    </p:spTree>
    <p:extLst>
      <p:ext uri="{BB962C8B-B14F-4D97-AF65-F5344CB8AC3E}">
        <p14:creationId xmlns:p14="http://schemas.microsoft.com/office/powerpoint/2010/main" val="103845408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F511FD-FE6C-644F-8B1B-C6CAF562CE2C}" type="datetimeFigureOut">
              <a:rPr lang="en-US" smtClean="0"/>
              <a:t>4/14/2016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5B8E844-BEA1-F543-90BC-BDA8910CCB95}" type="slidenum">
              <a:rPr lang="en-US" smtClean="0"/>
              <a:t>‹#›</a:t>
            </a:fld>
            <a:endParaRPr lang="en-US" dirty="0"/>
          </a:p>
        </p:txBody>
      </p:sp>
    </p:spTree>
    <p:extLst>
      <p:ext uri="{BB962C8B-B14F-4D97-AF65-F5344CB8AC3E}">
        <p14:creationId xmlns:p14="http://schemas.microsoft.com/office/powerpoint/2010/main" val="135692483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11" name="Freeform 6"/>
          <p:cNvSpPr/>
          <p:nvPr/>
        </p:nvSpPr>
        <p:spPr bwMode="auto">
          <a:xfrm>
            <a:off x="0" y="0"/>
            <a:ext cx="2110979"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bg2"/>
          </a:solidFill>
          <a:ln w="0">
            <a:noFill/>
            <a:prstDash val="solid"/>
            <a:round/>
            <a:headEnd/>
            <a:tailEnd/>
          </a:ln>
        </p:spPr>
      </p:sp>
      <p:sp>
        <p:nvSpPr>
          <p:cNvPr id="2" name="Title 1"/>
          <p:cNvSpPr>
            <a:spLocks noGrp="1"/>
          </p:cNvSpPr>
          <p:nvPr>
            <p:ph type="title"/>
          </p:nvPr>
        </p:nvSpPr>
        <p:spPr>
          <a:xfrm>
            <a:off x="2432197" y="1073889"/>
            <a:ext cx="6140303" cy="4064627"/>
          </a:xfrm>
        </p:spPr>
        <p:txBody>
          <a:bodyPr anchor="b">
            <a:normAutofit/>
          </a:bodyPr>
          <a:lstStyle>
            <a:lvl1pPr>
              <a:defRPr sz="6300" spc="600"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2432198" y="5159782"/>
            <a:ext cx="5263116" cy="951135"/>
          </a:xfrm>
        </p:spPr>
        <p:txBody>
          <a:bodyPr>
            <a:normAutofit/>
          </a:bodyPr>
          <a:lstStyle>
            <a:lvl1pPr marL="0" indent="0">
              <a:lnSpc>
                <a:spcPct val="100000"/>
              </a:lnSpc>
              <a:buNone/>
              <a:defRPr sz="1500" b="1" i="0" cap="all" spc="300" baseline="0">
                <a:solidFill>
                  <a:schemeClr val="accent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2427410" y="6375679"/>
            <a:ext cx="1120460" cy="348462"/>
          </a:xfrm>
        </p:spPr>
        <p:txBody>
          <a:bodyPr/>
          <a:lstStyle>
            <a:lvl1pPr>
              <a:defRPr baseline="0">
                <a:solidFill>
                  <a:schemeClr val="tx2"/>
                </a:solidFill>
              </a:defRPr>
            </a:lvl1pPr>
          </a:lstStyle>
          <a:p>
            <a:fld id="{C7F511FD-FE6C-644F-8B1B-C6CAF562CE2C}" type="datetimeFigureOut">
              <a:rPr lang="en-US" smtClean="0"/>
              <a:t>4/14/2016</a:t>
            </a:fld>
            <a:endParaRPr lang="en-US" dirty="0"/>
          </a:p>
        </p:txBody>
      </p:sp>
      <p:sp>
        <p:nvSpPr>
          <p:cNvPr id="5" name="Footer Placeholder 4"/>
          <p:cNvSpPr>
            <a:spLocks noGrp="1"/>
          </p:cNvSpPr>
          <p:nvPr>
            <p:ph type="ftr" sz="quarter" idx="11"/>
          </p:nvPr>
        </p:nvSpPr>
        <p:spPr>
          <a:xfrm>
            <a:off x="3959298" y="6375679"/>
            <a:ext cx="3086100" cy="345796"/>
          </a:xfrm>
        </p:spPr>
        <p:txBody>
          <a:bodyPr/>
          <a:lstStyle>
            <a:lvl1pP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7456825" y="6375679"/>
            <a:ext cx="1115675" cy="345796"/>
          </a:xfrm>
        </p:spPr>
        <p:txBody>
          <a:bodyPr/>
          <a:lstStyle>
            <a:lvl1pPr>
              <a:defRPr baseline="0">
                <a:solidFill>
                  <a:schemeClr val="tx2"/>
                </a:solidFill>
              </a:defRPr>
            </a:lvl1pPr>
          </a:lstStyle>
          <a:p>
            <a:fld id="{05B8E844-BEA1-F543-90BC-BDA8910CCB95}" type="slidenum">
              <a:rPr lang="en-US" smtClean="0"/>
              <a:t>‹#›</a:t>
            </a:fld>
            <a:endParaRPr lang="en-US" dirty="0"/>
          </a:p>
        </p:txBody>
      </p:sp>
      <p:sp>
        <p:nvSpPr>
          <p:cNvPr id="16" name="Freeform 11"/>
          <p:cNvSpPr/>
          <p:nvPr/>
        </p:nvSpPr>
        <p:spPr bwMode="auto">
          <a:xfrm>
            <a:off x="655786" y="0"/>
            <a:ext cx="1234679"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nvGrpSpPr>
          <p:cNvPr id="7" name="Group 6" title="left scallop shape"/>
          <p:cNvGrpSpPr/>
          <p:nvPr/>
        </p:nvGrpSpPr>
        <p:grpSpPr>
          <a:xfrm>
            <a:off x="0" y="0"/>
            <a:ext cx="2110979" cy="6858000"/>
            <a:chOff x="0" y="0"/>
            <a:chExt cx="2110979" cy="6858000"/>
          </a:xfrm>
        </p:grpSpPr>
        <p:sp>
          <p:nvSpPr>
            <p:cNvPr id="9" name="Freeform 8" title="left scallop shape"/>
            <p:cNvSpPr/>
            <p:nvPr/>
          </p:nvSpPr>
          <p:spPr bwMode="auto">
            <a:xfrm>
              <a:off x="0" y="0"/>
              <a:ext cx="2110979"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0" name="Freeform 11" title="left scallop inline"/>
            <p:cNvSpPr/>
            <p:nvPr/>
          </p:nvSpPr>
          <p:spPr bwMode="auto">
            <a:xfrm>
              <a:off x="655786" y="0"/>
              <a:ext cx="1234679"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32310898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942975" y="2286000"/>
            <a:ext cx="3593592" cy="36195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985846" y="2286000"/>
            <a:ext cx="3593592" cy="36195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7F511FD-FE6C-644F-8B1B-C6CAF562CE2C}" type="datetimeFigureOut">
              <a:rPr lang="en-US" smtClean="0"/>
              <a:t>4/14/2016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5B8E844-BEA1-F543-90BC-BDA8910CCB95}" type="slidenum">
              <a:rPr lang="en-US" smtClean="0"/>
              <a:t>‹#›</a:t>
            </a:fld>
            <a:endParaRPr lang="en-US" dirty="0"/>
          </a:p>
        </p:txBody>
      </p:sp>
    </p:spTree>
    <p:extLst>
      <p:ext uri="{BB962C8B-B14F-4D97-AF65-F5344CB8AC3E}">
        <p14:creationId xmlns:p14="http://schemas.microsoft.com/office/powerpoint/2010/main" val="12582547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42975" y="381001"/>
            <a:ext cx="7629525" cy="149351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41832" y="2199634"/>
            <a:ext cx="3611880" cy="632529"/>
          </a:xfrm>
        </p:spPr>
        <p:txBody>
          <a:bodyPr anchor="b">
            <a:noAutofit/>
          </a:bodyPr>
          <a:lstStyle>
            <a:lvl1pPr marL="0" indent="0">
              <a:lnSpc>
                <a:spcPct val="100000"/>
              </a:lnSpc>
              <a:buNone/>
              <a:defRPr sz="1800" b="1" cap="all" spc="15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4" name="Content Placeholder 3"/>
          <p:cNvSpPr>
            <a:spLocks noGrp="1"/>
          </p:cNvSpPr>
          <p:nvPr>
            <p:ph sz="half" idx="2"/>
          </p:nvPr>
        </p:nvSpPr>
        <p:spPr>
          <a:xfrm>
            <a:off x="941832" y="2909102"/>
            <a:ext cx="3611880" cy="29963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975398" y="2199634"/>
            <a:ext cx="3611880" cy="632529"/>
          </a:xfrm>
        </p:spPr>
        <p:txBody>
          <a:bodyPr anchor="b">
            <a:noAutofit/>
          </a:bodyPr>
          <a:lstStyle>
            <a:lvl1pPr marL="0" indent="0">
              <a:lnSpc>
                <a:spcPct val="100000"/>
              </a:lnSpc>
              <a:buNone/>
              <a:defRPr sz="1800" b="1" cap="all" spc="15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6" name="Content Placeholder 5"/>
          <p:cNvSpPr>
            <a:spLocks noGrp="1"/>
          </p:cNvSpPr>
          <p:nvPr>
            <p:ph sz="quarter" idx="4"/>
          </p:nvPr>
        </p:nvSpPr>
        <p:spPr>
          <a:xfrm>
            <a:off x="4975398" y="2909102"/>
            <a:ext cx="3611880" cy="29963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7F511FD-FE6C-644F-8B1B-C6CAF562CE2C}" type="datetimeFigureOut">
              <a:rPr lang="en-US" smtClean="0"/>
              <a:t>4/14/2016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05B8E844-BEA1-F543-90BC-BDA8910CCB95}" type="slidenum">
              <a:rPr lang="en-US" smtClean="0"/>
              <a:t>‹#›</a:t>
            </a:fld>
            <a:endParaRPr lang="en-US" dirty="0"/>
          </a:p>
        </p:txBody>
      </p:sp>
    </p:spTree>
    <p:extLst>
      <p:ext uri="{BB962C8B-B14F-4D97-AF65-F5344CB8AC3E}">
        <p14:creationId xmlns:p14="http://schemas.microsoft.com/office/powerpoint/2010/main" val="352345083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7F511FD-FE6C-644F-8B1B-C6CAF562CE2C}" type="datetimeFigureOut">
              <a:rPr lang="en-US" smtClean="0"/>
              <a:t>4/14/2016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5B8E844-BEA1-F543-90BC-BDA8910CCB95}" type="slidenum">
              <a:rPr lang="en-US" smtClean="0"/>
              <a:t>‹#›</a:t>
            </a:fld>
            <a:endParaRPr lang="en-US" dirty="0"/>
          </a:p>
        </p:txBody>
      </p:sp>
    </p:spTree>
    <p:extLst>
      <p:ext uri="{BB962C8B-B14F-4D97-AF65-F5344CB8AC3E}">
        <p14:creationId xmlns:p14="http://schemas.microsoft.com/office/powerpoint/2010/main" val="202165171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F511FD-FE6C-644F-8B1B-C6CAF562CE2C}" type="datetimeFigureOut">
              <a:rPr lang="en-US" smtClean="0"/>
              <a:t>4/14/2016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05B8E844-BEA1-F543-90BC-BDA8910CCB95}" type="slidenum">
              <a:rPr lang="en-US" smtClean="0"/>
              <a:t>‹#›</a:t>
            </a:fld>
            <a:endParaRPr lang="en-US" dirty="0"/>
          </a:p>
        </p:txBody>
      </p:sp>
    </p:spTree>
    <p:extLst>
      <p:ext uri="{BB962C8B-B14F-4D97-AF65-F5344CB8AC3E}">
        <p14:creationId xmlns:p14="http://schemas.microsoft.com/office/powerpoint/2010/main" val="353262932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5542359" y="0"/>
            <a:ext cx="3601641"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6253414" y="457200"/>
            <a:ext cx="2319086" cy="1196671"/>
          </a:xfrm>
        </p:spPr>
        <p:txBody>
          <a:bodyPr anchor="b">
            <a:normAutofit/>
          </a:bodyPr>
          <a:lstStyle>
            <a:lvl1pPr>
              <a:lnSpc>
                <a:spcPct val="100000"/>
              </a:lnSpc>
              <a:defRPr sz="1800" b="1" i="0" cap="all" spc="225" baseline="0">
                <a:solidFill>
                  <a:schemeClr val="accent1"/>
                </a:solidFill>
                <a:latin typeface="+mn-lt"/>
              </a:defRPr>
            </a:lvl1pPr>
          </a:lstStyle>
          <a:p>
            <a:r>
              <a:rPr lang="en-US" smtClean="0"/>
              <a:t>Click to edit Master title style</a:t>
            </a:r>
            <a:endParaRPr lang="en-US" dirty="0"/>
          </a:p>
        </p:txBody>
      </p:sp>
      <p:sp>
        <p:nvSpPr>
          <p:cNvPr id="3" name="Content Placeholder 2"/>
          <p:cNvSpPr>
            <a:spLocks noGrp="1"/>
          </p:cNvSpPr>
          <p:nvPr>
            <p:ph idx="1"/>
          </p:nvPr>
        </p:nvSpPr>
        <p:spPr>
          <a:xfrm>
            <a:off x="573788" y="920377"/>
            <a:ext cx="4618814" cy="498512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53414" y="1741336"/>
            <a:ext cx="2319086" cy="4164164"/>
          </a:xfrm>
        </p:spPr>
        <p:txBody>
          <a:bodyPr>
            <a:normAutofit/>
          </a:bodyPr>
          <a:lstStyle>
            <a:lvl1pPr marL="0" indent="0">
              <a:lnSpc>
                <a:spcPct val="110000"/>
              </a:lnSpc>
              <a:spcBef>
                <a:spcPts val="1200"/>
              </a:spcBef>
              <a:buNone/>
              <a:defRPr sz="1400" baseline="0">
                <a:solidFill>
                  <a:schemeClr val="bg2"/>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a:xfrm>
            <a:off x="573789" y="6375679"/>
            <a:ext cx="925016" cy="348462"/>
          </a:xfrm>
        </p:spPr>
        <p:txBody>
          <a:bodyPr/>
          <a:lstStyle/>
          <a:p>
            <a:fld id="{C7F511FD-FE6C-644F-8B1B-C6CAF562CE2C}" type="datetimeFigureOut">
              <a:rPr lang="en-US" smtClean="0"/>
              <a:t>4/14/2016</a:t>
            </a:fld>
            <a:endParaRPr lang="en-US" dirty="0"/>
          </a:p>
        </p:txBody>
      </p:sp>
      <p:sp>
        <p:nvSpPr>
          <p:cNvPr id="6" name="Footer Placeholder 5"/>
          <p:cNvSpPr>
            <a:spLocks noGrp="1"/>
          </p:cNvSpPr>
          <p:nvPr>
            <p:ph type="ftr" sz="quarter" idx="11"/>
          </p:nvPr>
        </p:nvSpPr>
        <p:spPr>
          <a:xfrm>
            <a:off x="1577716" y="6375679"/>
            <a:ext cx="2611634" cy="345796"/>
          </a:xfrm>
        </p:spPr>
        <p:txBody>
          <a:bodyPr/>
          <a:lstStyle/>
          <a:p>
            <a:endParaRPr lang="en-US" dirty="0"/>
          </a:p>
        </p:txBody>
      </p:sp>
      <p:sp>
        <p:nvSpPr>
          <p:cNvPr id="7" name="Slide Number Placeholder 6"/>
          <p:cNvSpPr>
            <a:spLocks noGrp="1"/>
          </p:cNvSpPr>
          <p:nvPr>
            <p:ph type="sldNum" sz="quarter" idx="12"/>
          </p:nvPr>
        </p:nvSpPr>
        <p:spPr>
          <a:xfrm>
            <a:off x="4268261" y="6375679"/>
            <a:ext cx="924342" cy="345796"/>
          </a:xfrm>
        </p:spPr>
        <p:txBody>
          <a:bodyPr/>
          <a:lstStyle/>
          <a:p>
            <a:fld id="{2754ED01-E2A0-4C1E-8E21-014B99041579}" type="slidenum">
              <a:rPr lang="en-US" smtClean="0"/>
              <a:pPr/>
              <a:t>‹#›</a:t>
            </a:fld>
            <a:endParaRPr lang="en-US" dirty="0"/>
          </a:p>
        </p:txBody>
      </p:sp>
      <p:sp>
        <p:nvSpPr>
          <p:cNvPr id="8" name="Rectangle 7"/>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title="left edge border"/>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0003144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12598" y="1"/>
            <a:ext cx="5516689" cy="685799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Click icon to add picture</a:t>
            </a:r>
            <a:endParaRPr lang="en-US" dirty="0"/>
          </a:p>
        </p:txBody>
      </p:sp>
      <p:sp>
        <p:nvSpPr>
          <p:cNvPr id="11" name="Freeform 11" title="right scallop background shape"/>
          <p:cNvSpPr/>
          <p:nvPr/>
        </p:nvSpPr>
        <p:spPr bwMode="auto">
          <a:xfrm>
            <a:off x="5542359" y="0"/>
            <a:ext cx="3601641"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253413" y="457200"/>
            <a:ext cx="2319088" cy="1196670"/>
          </a:xfrm>
        </p:spPr>
        <p:txBody>
          <a:bodyPr anchor="b">
            <a:normAutofit/>
          </a:bodyPr>
          <a:lstStyle>
            <a:lvl1pPr>
              <a:lnSpc>
                <a:spcPct val="100000"/>
              </a:lnSpc>
              <a:defRPr sz="1800" b="1" i="0" spc="225" baseline="0">
                <a:solidFill>
                  <a:schemeClr val="accent1"/>
                </a:solidFill>
                <a:latin typeface="+mn-lt"/>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6253413" y="1741336"/>
            <a:ext cx="2319088" cy="4164164"/>
          </a:xfrm>
        </p:spPr>
        <p:txBody>
          <a:bodyPr>
            <a:normAutofit/>
          </a:bodyPr>
          <a:lstStyle>
            <a:lvl1pPr marL="0" indent="0">
              <a:lnSpc>
                <a:spcPct val="110000"/>
              </a:lnSpc>
              <a:spcBef>
                <a:spcPts val="1200"/>
              </a:spcBef>
              <a:buNone/>
              <a:defRPr sz="1400" baseline="0">
                <a:solidFill>
                  <a:schemeClr val="bg2"/>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a:xfrm>
            <a:off x="574463" y="6375679"/>
            <a:ext cx="924342" cy="348462"/>
          </a:xfrm>
        </p:spPr>
        <p:txBody>
          <a:bodyPr/>
          <a:lstStyle/>
          <a:p>
            <a:fld id="{C7F511FD-FE6C-644F-8B1B-C6CAF562CE2C}" type="datetimeFigureOut">
              <a:rPr lang="en-US" smtClean="0"/>
              <a:t>4/14/2016</a:t>
            </a:fld>
            <a:endParaRPr lang="en-US" dirty="0"/>
          </a:p>
        </p:txBody>
      </p:sp>
      <p:sp>
        <p:nvSpPr>
          <p:cNvPr id="6" name="Footer Placeholder 5"/>
          <p:cNvSpPr>
            <a:spLocks noGrp="1"/>
          </p:cNvSpPr>
          <p:nvPr>
            <p:ph type="ftr" sz="quarter" idx="11"/>
          </p:nvPr>
        </p:nvSpPr>
        <p:spPr>
          <a:xfrm>
            <a:off x="1577716" y="6375679"/>
            <a:ext cx="2611634" cy="345796"/>
          </a:xfrm>
        </p:spPr>
        <p:txBody>
          <a:bodyPr/>
          <a:lstStyle/>
          <a:p>
            <a:endParaRPr lang="en-US" dirty="0"/>
          </a:p>
        </p:txBody>
      </p:sp>
      <p:sp>
        <p:nvSpPr>
          <p:cNvPr id="7" name="Slide Number Placeholder 6"/>
          <p:cNvSpPr>
            <a:spLocks noGrp="1"/>
          </p:cNvSpPr>
          <p:nvPr>
            <p:ph type="sldNum" sz="quarter" idx="12"/>
          </p:nvPr>
        </p:nvSpPr>
        <p:spPr>
          <a:xfrm>
            <a:off x="4256153" y="6375679"/>
            <a:ext cx="947460" cy="345796"/>
          </a:xfrm>
        </p:spPr>
        <p:txBody>
          <a:bodyPr/>
          <a:lstStyle/>
          <a:p>
            <a:fld id="{05B8E844-BEA1-F543-90BC-BDA8910CCB95}" type="slidenum">
              <a:rPr lang="en-US" smtClean="0"/>
              <a:t>‹#›</a:t>
            </a:fld>
            <a:endParaRPr lang="en-US" dirty="0"/>
          </a:p>
        </p:txBody>
      </p:sp>
      <p:sp>
        <p:nvSpPr>
          <p:cNvPr id="13" name="Rectangle 12" title="left edge border"/>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95263017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38758" y="382385"/>
            <a:ext cx="7633742" cy="1492132"/>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38758" y="2286002"/>
            <a:ext cx="7633742" cy="359359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38758" y="6375679"/>
            <a:ext cx="1747292" cy="348462"/>
          </a:xfrm>
          <a:prstGeom prst="rect">
            <a:avLst/>
          </a:prstGeom>
        </p:spPr>
        <p:txBody>
          <a:bodyPr vert="horz" lIns="91440" tIns="45720" rIns="91440" bIns="45720" rtlCol="0" anchor="ctr"/>
          <a:lstStyle>
            <a:lvl1pPr algn="l">
              <a:defRPr sz="1000">
                <a:solidFill>
                  <a:schemeClr val="tx1">
                    <a:lumMod val="65000"/>
                    <a:lumOff val="35000"/>
                  </a:schemeClr>
                </a:solidFill>
              </a:defRPr>
            </a:lvl1pPr>
          </a:lstStyle>
          <a:p>
            <a:fld id="{C7F511FD-FE6C-644F-8B1B-C6CAF562CE2C}" type="datetimeFigureOut">
              <a:rPr lang="en-US" smtClean="0"/>
              <a:t>4/14/2016</a:t>
            </a:fld>
            <a:endParaRPr lang="en-US" dirty="0"/>
          </a:p>
        </p:txBody>
      </p:sp>
      <p:sp>
        <p:nvSpPr>
          <p:cNvPr id="5" name="Footer Placeholder 4"/>
          <p:cNvSpPr>
            <a:spLocks noGrp="1"/>
          </p:cNvSpPr>
          <p:nvPr>
            <p:ph type="ftr" sz="quarter" idx="3"/>
          </p:nvPr>
        </p:nvSpPr>
        <p:spPr>
          <a:xfrm>
            <a:off x="3028950" y="6375679"/>
            <a:ext cx="3086100" cy="345796"/>
          </a:xfrm>
          <a:prstGeom prst="rect">
            <a:avLst/>
          </a:prstGeom>
        </p:spPr>
        <p:txBody>
          <a:bodyPr vert="horz" lIns="91440" tIns="45720" rIns="91440" bIns="45720" rtlCol="0" anchor="ctr"/>
          <a:lstStyle>
            <a:lvl1pPr algn="ctr">
              <a:defRPr sz="10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6457951" y="6375679"/>
            <a:ext cx="2114549" cy="345796"/>
          </a:xfrm>
          <a:prstGeom prst="rect">
            <a:avLst/>
          </a:prstGeom>
        </p:spPr>
        <p:txBody>
          <a:bodyPr vert="horz" lIns="91440" tIns="45720" rIns="91440" bIns="45720" rtlCol="0" anchor="ctr"/>
          <a:lstStyle>
            <a:lvl1pPr algn="r">
              <a:defRPr sz="1000">
                <a:solidFill>
                  <a:schemeClr val="tx1">
                    <a:lumMod val="65000"/>
                    <a:lumOff val="35000"/>
                  </a:schemeClr>
                </a:solidFill>
              </a:defRPr>
            </a:lvl1pPr>
          </a:lstStyle>
          <a:p>
            <a:fld id="{05B8E844-BEA1-F543-90BC-BDA8910CCB95}" type="slidenum">
              <a:rPr lang="en-US" smtClean="0"/>
              <a:t>‹#›</a:t>
            </a:fld>
            <a:endParaRPr lang="en-US" dirty="0"/>
          </a:p>
        </p:txBody>
      </p:sp>
      <p:sp>
        <p:nvSpPr>
          <p:cNvPr id="12" name="Rectangle 11"/>
          <p:cNvSpPr/>
          <p:nvPr/>
        </p:nvSpPr>
        <p:spPr>
          <a:xfrm>
            <a:off x="8931402"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title="right edge border"/>
          <p:cNvSpPr/>
          <p:nvPr/>
        </p:nvSpPr>
        <p:spPr>
          <a:xfrm>
            <a:off x="8931402"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Freeform 5"/>
          <p:cNvSpPr/>
          <p:nvPr/>
        </p:nvSpPr>
        <p:spPr bwMode="auto">
          <a:xfrm>
            <a:off x="1" y="0"/>
            <a:ext cx="679090" cy="6858000"/>
          </a:xfrm>
          <a:custGeom>
            <a:avLst/>
            <a:gdLst/>
            <a:ahLst/>
            <a:cxnLst/>
            <a:rect l="0" t="0" r="r" b="b"/>
            <a:pathLst>
              <a:path w="211" h="2160">
                <a:moveTo>
                  <a:pt x="155" y="1728"/>
                </a:moveTo>
                <a:cubicBezTo>
                  <a:pt x="155" y="1620"/>
                  <a:pt x="211" y="1620"/>
                  <a:pt x="211" y="1512"/>
                </a:cubicBezTo>
                <a:cubicBezTo>
                  <a:pt x="211" y="1404"/>
                  <a:pt x="155" y="1404"/>
                  <a:pt x="155" y="1296"/>
                </a:cubicBezTo>
                <a:cubicBezTo>
                  <a:pt x="155" y="1188"/>
                  <a:pt x="211" y="1188"/>
                  <a:pt x="211" y="1080"/>
                </a:cubicBezTo>
                <a:cubicBezTo>
                  <a:pt x="211" y="972"/>
                  <a:pt x="155" y="972"/>
                  <a:pt x="155" y="864"/>
                </a:cubicBezTo>
                <a:cubicBezTo>
                  <a:pt x="155" y="756"/>
                  <a:pt x="211" y="756"/>
                  <a:pt x="211" y="648"/>
                </a:cubicBezTo>
                <a:cubicBezTo>
                  <a:pt x="211" y="540"/>
                  <a:pt x="155" y="540"/>
                  <a:pt x="155" y="432"/>
                </a:cubicBezTo>
                <a:cubicBezTo>
                  <a:pt x="155" y="324"/>
                  <a:pt x="211" y="324"/>
                  <a:pt x="211" y="216"/>
                </a:cubicBezTo>
                <a:cubicBezTo>
                  <a:pt x="211" y="108"/>
                  <a:pt x="155" y="108"/>
                  <a:pt x="155" y="0"/>
                </a:cubicBezTo>
                <a:cubicBezTo>
                  <a:pt x="0" y="0"/>
                  <a:pt x="0" y="0"/>
                  <a:pt x="0" y="0"/>
                </a:cubicBezTo>
                <a:cubicBezTo>
                  <a:pt x="0" y="2160"/>
                  <a:pt x="0" y="2160"/>
                  <a:pt x="0" y="2160"/>
                </a:cubicBezTo>
                <a:cubicBezTo>
                  <a:pt x="155" y="2160"/>
                  <a:pt x="155" y="2160"/>
                  <a:pt x="155" y="2160"/>
                </a:cubicBezTo>
                <a:cubicBezTo>
                  <a:pt x="155" y="2052"/>
                  <a:pt x="211" y="2052"/>
                  <a:pt x="211" y="1944"/>
                </a:cubicBezTo>
                <a:cubicBezTo>
                  <a:pt x="211" y="1836"/>
                  <a:pt x="155" y="1836"/>
                  <a:pt x="155" y="1728"/>
                </a:cubicBezTo>
                <a:close/>
              </a:path>
            </a:pathLst>
          </a:custGeom>
          <a:solidFill>
            <a:schemeClr val="tx2"/>
          </a:solidFill>
          <a:ln>
            <a:noFill/>
          </a:ln>
        </p:spPr>
      </p:sp>
    </p:spTree>
    <p:extLst>
      <p:ext uri="{BB962C8B-B14F-4D97-AF65-F5344CB8AC3E}">
        <p14:creationId xmlns:p14="http://schemas.microsoft.com/office/powerpoint/2010/main" val="1757218283"/>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Lst>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txStyles>
    <p:titleStyle>
      <a:lvl1pPr algn="l" defTabSz="685800" rtl="0" eaLnBrk="1" latinLnBrk="0" hangingPunct="1">
        <a:lnSpc>
          <a:spcPct val="90000"/>
        </a:lnSpc>
        <a:spcBef>
          <a:spcPct val="0"/>
        </a:spcBef>
        <a:buNone/>
        <a:defRPr sz="5100" kern="1200" cap="all" spc="150" baseline="0">
          <a:solidFill>
            <a:schemeClr val="tx2"/>
          </a:solidFill>
          <a:latin typeface="+mj-lt"/>
          <a:ea typeface="+mj-ea"/>
          <a:cs typeface="+mj-cs"/>
        </a:defRPr>
      </a:lvl1pPr>
    </p:titleStyle>
    <p:bodyStyle>
      <a:lvl1pPr marL="228600" indent="-228600" algn="l" defTabSz="6858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6858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6858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6858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6858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6858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6858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6858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6858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0" pos="594">
          <p15:clr>
            <a:srgbClr val="F26B43"/>
          </p15:clr>
        </p15:guide>
        <p15:guide id="3" pos="5400">
          <p15:clr>
            <a:srgbClr val="F26B43"/>
          </p15:clr>
        </p15:guide>
        <p15:guide id="4" orient="horz" pos="4008">
          <p15:clr>
            <a:srgbClr val="F26B43"/>
          </p15:clr>
        </p15:guide>
        <p15:guide id="5" orient="horz" pos="1440">
          <p15:clr>
            <a:srgbClr val="F26B43"/>
          </p15:clr>
        </p15:guide>
        <p15:guide id="6" orient="horz" pos="3720">
          <p15:clr>
            <a:srgbClr val="F26B43"/>
          </p15:clr>
        </p15:guide>
        <p15:guide id="7" orient="horz" pos="2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 Id="rId6" Type="http://schemas.openxmlformats.org/officeDocument/2006/relationships/audio" Target="../media/audio1.bin"/><Relationship Id="rId4" Type="http://schemas.openxmlformats.org/officeDocument/2006/relationships/audio" Target="../media/audio1.bin"/></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slideLayout" Target="../slideLayouts/slideLayout2.xml"/><Relationship Id="rId1" Type="http://schemas.openxmlformats.org/officeDocument/2006/relationships/tags" Target="../tags/tag12.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6.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gif"/></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slideLayout" Target="../slideLayouts/slideLayout2.xml"/><Relationship Id="rId1" Type="http://schemas.openxmlformats.org/officeDocument/2006/relationships/tags" Target="../tags/tag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*STARS*</a:t>
            </a:r>
            <a:br>
              <a:rPr lang="en-US" dirty="0" smtClean="0"/>
            </a:br>
            <a:r>
              <a:rPr lang="en-US" dirty="0" smtClean="0"/>
              <a:t> Final Project</a:t>
            </a:r>
            <a:endParaRPr lang="en-US" dirty="0"/>
          </a:p>
        </p:txBody>
      </p:sp>
      <p:sp>
        <p:nvSpPr>
          <p:cNvPr id="3" name="Subtitle 2"/>
          <p:cNvSpPr>
            <a:spLocks noGrp="1"/>
          </p:cNvSpPr>
          <p:nvPr>
            <p:ph type="subTitle" idx="1"/>
          </p:nvPr>
        </p:nvSpPr>
        <p:spPr/>
        <p:txBody>
          <a:bodyPr/>
          <a:lstStyle/>
          <a:p>
            <a:r>
              <a:rPr lang="en-US" dirty="0" smtClean="0"/>
              <a:t>Hunter black 	April 17, 2016</a:t>
            </a:r>
            <a:endParaRPr lang="en-US" dirty="0"/>
          </a:p>
        </p:txBody>
      </p:sp>
      <p:cxnSp>
        <p:nvCxnSpPr>
          <p:cNvPr id="11" name="Straight Connector 10"/>
          <p:cNvCxnSpPr/>
          <p:nvPr/>
        </p:nvCxnSpPr>
        <p:spPr>
          <a:xfrm flipV="1">
            <a:off x="1114840" y="4895646"/>
            <a:ext cx="1660256" cy="1700733"/>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2775096" y="4895646"/>
            <a:ext cx="411561" cy="3132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flipV="1">
            <a:off x="3186657" y="4232970"/>
            <a:ext cx="611462" cy="975935"/>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3798119" y="4232970"/>
            <a:ext cx="576185"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V="1">
            <a:off x="4374304" y="3656816"/>
            <a:ext cx="176383" cy="576154"/>
          </a:xfrm>
          <a:prstGeom prst="line">
            <a:avLst/>
          </a:prstGeom>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V="1">
            <a:off x="4550687" y="3574508"/>
            <a:ext cx="1434584" cy="82308"/>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V="1">
            <a:off x="5985271" y="1751979"/>
            <a:ext cx="305730" cy="1822529"/>
          </a:xfrm>
          <a:prstGeom prst="line">
            <a:avLst/>
          </a:prstGeom>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6291001" y="1751979"/>
            <a:ext cx="1081818" cy="305715"/>
          </a:xfrm>
          <a:prstGeom prst="line">
            <a:avLst/>
          </a:prstGeom>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p:nvPr/>
        </p:nvCxnSpPr>
        <p:spPr>
          <a:xfrm flipV="1">
            <a:off x="7372819" y="211649"/>
            <a:ext cx="705532" cy="184604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custDataLst>
      <p:tags r:id="rId1"/>
    </p:custDataLst>
    <p:extLst>
      <p:ext uri="{BB962C8B-B14F-4D97-AF65-F5344CB8AC3E}">
        <p14:creationId xmlns:p14="http://schemas.microsoft.com/office/powerpoint/2010/main" val="2513316596"/>
      </p:ext>
    </p:extLst>
  </p:cSld>
  <p:clrMapOvr>
    <a:masterClrMapping/>
  </p:clrMapOvr>
  <mc:AlternateContent xmlns:mc="http://schemas.openxmlformats.org/markup-compatibility/2006" xmlns:p14="http://schemas.microsoft.com/office/powerpoint/2010/main">
    <mc:Choice Requires="p14">
      <p:transition spd="slow" p14:dur="1500">
        <p:split orient="vert"/>
        <p:sndAc>
          <p:stSnd>
            <p:snd r:embed="rId4" name="Cash Register"/>
          </p:stSnd>
        </p:sndAc>
      </p:transition>
    </mc:Choice>
    <mc:Fallback xmlns="">
      <p:transition xmlns:p14="http://schemas.microsoft.com/office/powerpoint/2010/main" spd="slow">
        <p:split orient="vert"/>
        <p:sndAc>
          <p:stSnd>
            <p:snd r:embed="rId6" name="Cash Register"/>
          </p:stSnd>
        </p:sndAc>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Fundamentals Discussion</a:t>
            </a:r>
            <a:endParaRPr lang="en-US" dirty="0"/>
          </a:p>
        </p:txBody>
      </p:sp>
      <p:sp>
        <p:nvSpPr>
          <p:cNvPr id="3" name="Content Placeholder 2"/>
          <p:cNvSpPr>
            <a:spLocks noGrp="1"/>
          </p:cNvSpPr>
          <p:nvPr>
            <p:ph idx="1"/>
          </p:nvPr>
        </p:nvSpPr>
        <p:spPr>
          <a:xfrm>
            <a:off x="938758" y="1767254"/>
            <a:ext cx="7633742" cy="4994031"/>
          </a:xfrm>
        </p:spPr>
        <p:txBody>
          <a:bodyPr>
            <a:normAutofit fontScale="85000" lnSpcReduction="20000"/>
          </a:bodyPr>
          <a:lstStyle/>
          <a:p>
            <a:r>
              <a:rPr lang="en-US" dirty="0" smtClean="0"/>
              <a:t>Market </a:t>
            </a:r>
            <a:r>
              <a:rPr lang="en-US" dirty="0" smtClean="0"/>
              <a:t>Cap  - </a:t>
            </a:r>
            <a:r>
              <a:rPr lang="en-US" dirty="0" smtClean="0"/>
              <a:t>Market cap is the total value of all of the shares of stock of a company, found by multiplying the price of the stock by the total number of outstanding shares. This allows comparison of different companies to see who is larger/smaller.</a:t>
            </a:r>
            <a:endParaRPr lang="en-US" dirty="0" smtClean="0"/>
          </a:p>
          <a:p>
            <a:pPr>
              <a:buFont typeface="Arial" panose="020B0604020202020204" pitchFamily="34" charset="0"/>
              <a:buChar char="•"/>
            </a:pPr>
            <a:r>
              <a:rPr lang="en-US" dirty="0" smtClean="0"/>
              <a:t>Beta -</a:t>
            </a:r>
            <a:r>
              <a:rPr lang="en-US" dirty="0"/>
              <a:t> </a:t>
            </a:r>
            <a:r>
              <a:rPr lang="en-US" dirty="0" smtClean="0"/>
              <a:t> </a:t>
            </a:r>
            <a:r>
              <a:rPr lang="en-US" dirty="0" smtClean="0"/>
              <a:t>Generally speaking, beta is how risky a company is in the current market. A beta of less than 1 are less risky, a beta larger than 1 is more risky. </a:t>
            </a:r>
            <a:r>
              <a:rPr lang="en-US" dirty="0" smtClean="0"/>
              <a:t>The company with the highest beta at the beginning (Tiffany &amp; Co.), ended up returning 9.79% in the end.</a:t>
            </a:r>
            <a:endParaRPr lang="en-US" dirty="0" smtClean="0"/>
          </a:p>
          <a:p>
            <a:pPr>
              <a:buFont typeface="Arial" panose="020B0604020202020204" pitchFamily="34" charset="0"/>
              <a:buChar char="•"/>
            </a:pPr>
            <a:r>
              <a:rPr lang="en-US" dirty="0"/>
              <a:t>Risk </a:t>
            </a:r>
            <a:r>
              <a:rPr lang="en-US" dirty="0" smtClean="0"/>
              <a:t>– </a:t>
            </a:r>
            <a:r>
              <a:rPr lang="en-US" dirty="0" smtClean="0"/>
              <a:t>Risk is how “volatile” a company is in the market, or how likely a radical change could happen </a:t>
            </a:r>
            <a:r>
              <a:rPr lang="en-US" dirty="0" smtClean="0"/>
              <a:t>to the company in the market. Generally, companies with high risk have the potential for very high rewards, but very high consequences, while low risk offers a more stable return. It is closely tied to beta.</a:t>
            </a:r>
            <a:endParaRPr lang="en-US" dirty="0" smtClean="0"/>
          </a:p>
          <a:p>
            <a:pPr>
              <a:buFont typeface="Arial" panose="020B0604020202020204" pitchFamily="34" charset="0"/>
              <a:buChar char="•"/>
            </a:pPr>
            <a:r>
              <a:rPr lang="en-US" dirty="0" smtClean="0"/>
              <a:t>Diversification </a:t>
            </a:r>
            <a:r>
              <a:rPr lang="en-US" dirty="0"/>
              <a:t>- </a:t>
            </a:r>
            <a:r>
              <a:rPr lang="en-US" dirty="0" smtClean="0"/>
              <a:t> </a:t>
            </a:r>
            <a:r>
              <a:rPr lang="en-US" dirty="0" smtClean="0"/>
              <a:t>Diversification is essential to a successful long-term portfolio. This is mainly because if a sector of the market is hit hard (as was seen with the oil sector earlier this course), mostly all stocks associated with that sector lose value. By diversifying, you have a better chance of staying above the market if a sector is hit hard. I diversifie</a:t>
            </a:r>
            <a:r>
              <a:rPr lang="en-US" dirty="0" smtClean="0"/>
              <a:t>d my portfolio by choosing companies with ties to technology, consumer goods, aviation, food, raw materials, and communication.</a:t>
            </a:r>
            <a:r>
              <a:rPr lang="en-US" dirty="0" smtClean="0"/>
              <a:t/>
            </a:r>
            <a:br>
              <a:rPr lang="en-US" dirty="0" smtClean="0"/>
            </a:br>
            <a:endParaRPr lang="en-US" dirty="0" smtClean="0"/>
          </a:p>
          <a:p>
            <a:endParaRPr lang="en-US" dirty="0"/>
          </a:p>
        </p:txBody>
      </p:sp>
      <p:cxnSp>
        <p:nvCxnSpPr>
          <p:cNvPr id="5" name="Straight Connector 4"/>
          <p:cNvCxnSpPr/>
          <p:nvPr/>
        </p:nvCxnSpPr>
        <p:spPr>
          <a:xfrm>
            <a:off x="1019908" y="2778369"/>
            <a:ext cx="7552592" cy="8793"/>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1019908" y="3774830"/>
            <a:ext cx="7552592" cy="8793"/>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1019908" y="4850422"/>
            <a:ext cx="7552592" cy="8793"/>
          </a:xfrm>
          <a:prstGeom prst="line">
            <a:avLst/>
          </a:prstGeom>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47695613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Fundamentals Discussion</a:t>
            </a:r>
            <a:endParaRPr lang="en-US" dirty="0"/>
          </a:p>
        </p:txBody>
      </p:sp>
      <p:sp>
        <p:nvSpPr>
          <p:cNvPr id="3" name="Content Placeholder 2"/>
          <p:cNvSpPr>
            <a:spLocks noGrp="1"/>
          </p:cNvSpPr>
          <p:nvPr>
            <p:ph idx="1"/>
          </p:nvPr>
        </p:nvSpPr>
        <p:spPr>
          <a:xfrm>
            <a:off x="641839" y="1811216"/>
            <a:ext cx="8255976" cy="4958861"/>
          </a:xfrm>
        </p:spPr>
        <p:txBody>
          <a:bodyPr>
            <a:normAutofit fontScale="70000" lnSpcReduction="20000"/>
          </a:bodyPr>
          <a:lstStyle/>
          <a:p>
            <a:r>
              <a:rPr lang="en-US" dirty="0" smtClean="0"/>
              <a:t>Use this slide to </a:t>
            </a:r>
            <a:r>
              <a:rPr lang="en-US" u="sng" dirty="0" smtClean="0"/>
              <a:t>discuss</a:t>
            </a:r>
            <a:r>
              <a:rPr lang="en-US" dirty="0"/>
              <a:t> </a:t>
            </a:r>
            <a:r>
              <a:rPr lang="en-US" dirty="0" smtClean="0"/>
              <a:t>and </a:t>
            </a:r>
            <a:r>
              <a:rPr lang="en-US" u="sng" dirty="0" smtClean="0"/>
              <a:t>analyze</a:t>
            </a:r>
            <a:r>
              <a:rPr lang="en-US" dirty="0" smtClean="0"/>
              <a:t> the following terms.</a:t>
            </a:r>
          </a:p>
          <a:p>
            <a:r>
              <a:rPr lang="en-US" dirty="0" smtClean="0"/>
              <a:t>	</a:t>
            </a:r>
          </a:p>
          <a:p>
            <a:r>
              <a:rPr lang="en-US" dirty="0"/>
              <a:t>	</a:t>
            </a:r>
            <a:r>
              <a:rPr lang="en-US" dirty="0" smtClean="0"/>
              <a:t>EPS  - </a:t>
            </a:r>
            <a:r>
              <a:rPr lang="en-US" dirty="0" smtClean="0"/>
              <a:t>(Earnings per share) This is the companies profit divided by the total number of outstanding 		shares. This can be used to understand how much each share is actually worth</a:t>
            </a:r>
            <a:endParaRPr lang="en-US" dirty="0"/>
          </a:p>
          <a:p>
            <a:r>
              <a:rPr lang="en-US" dirty="0" smtClean="0"/>
              <a:t>	P/E -  </a:t>
            </a:r>
            <a:r>
              <a:rPr lang="en-US" dirty="0" smtClean="0"/>
              <a:t>(Price to earnings ratio) This is found by dividing the market value per share of a company by 		the EPS. Put simply, it tells whether a companies stock price is over or undervalued. It can 		be used “to determine a stocks future prospects”(Investopedia).</a:t>
            </a:r>
            <a:endParaRPr lang="en-US" dirty="0"/>
          </a:p>
          <a:p>
            <a:endParaRPr lang="en-US" dirty="0" smtClean="0"/>
          </a:p>
          <a:p>
            <a:r>
              <a:rPr lang="en-US" dirty="0" smtClean="0"/>
              <a:t>Highest EPS in ending portfolio: 	Apple</a:t>
            </a:r>
            <a:r>
              <a:rPr lang="en-US" dirty="0" smtClean="0"/>
              <a:t/>
            </a:r>
            <a:br>
              <a:rPr lang="en-US" dirty="0" smtClean="0"/>
            </a:br>
            <a:r>
              <a:rPr lang="en-US" dirty="0" smtClean="0">
                <a:solidFill>
                  <a:srgbClr val="A32638"/>
                </a:solidFill>
              </a:rPr>
              <a:t>	The main factor that could increase the EPS of a company is a jump in profit of the company, thus causing the above equation to be weighted more to the numerator, yielding a higher overall EPS. In Apple’s case, this could be due to their recent press conference where they unveiled their new line of products for the year: the iPhone SE, </a:t>
            </a:r>
            <a:r>
              <a:rPr lang="en-US" dirty="0" smtClean="0">
                <a:solidFill>
                  <a:srgbClr val="A32638"/>
                </a:solidFill>
              </a:rPr>
              <a:t>a smaller version of their iPad Pro, and the Apple Pencil, all of which were available for purchase about a month ago.</a:t>
            </a:r>
            <a:endParaRPr lang="en-US" dirty="0" smtClean="0">
              <a:solidFill>
                <a:srgbClr val="A32638"/>
              </a:solidFill>
            </a:endParaRPr>
          </a:p>
          <a:p>
            <a:pPr marL="0" indent="0">
              <a:buNone/>
            </a:pPr>
            <a:endParaRPr lang="en-US" dirty="0"/>
          </a:p>
          <a:p>
            <a:r>
              <a:rPr lang="en-US" dirty="0" smtClean="0"/>
              <a:t>Lowest P/E in ending portfolio:	Verizon Communications</a:t>
            </a:r>
            <a:endParaRPr lang="en-US" dirty="0" smtClean="0"/>
          </a:p>
          <a:p>
            <a:pPr marL="0" indent="0">
              <a:buNone/>
            </a:pPr>
            <a:r>
              <a:rPr lang="en-US" dirty="0"/>
              <a:t>	</a:t>
            </a:r>
            <a:r>
              <a:rPr lang="en-US" dirty="0" smtClean="0">
                <a:solidFill>
                  <a:srgbClr val="C00000"/>
                </a:solidFill>
              </a:rPr>
              <a:t>With Verizon being essentially a household name nowadays, and with a beta value of 0.25, it is not hard to see why the companies P/E is so small. The company has not seen very much exponential growth recently, and most likely won’t anytime soon due to the every growing “cutting-the-cable” generation.</a:t>
            </a:r>
            <a:endParaRPr lang="en-US" dirty="0" smtClean="0">
              <a:solidFill>
                <a:srgbClr val="C00000"/>
              </a:solidFill>
            </a:endParaRPr>
          </a:p>
        </p:txBody>
      </p:sp>
    </p:spTree>
    <p:custDataLst>
      <p:tags r:id="rId1"/>
    </p:custDataLst>
    <p:extLst>
      <p:ext uri="{BB962C8B-B14F-4D97-AF65-F5344CB8AC3E}">
        <p14:creationId xmlns:p14="http://schemas.microsoft.com/office/powerpoint/2010/main" val="85268810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Portfolio’s Performance</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874517"/>
            <a:ext cx="9144000" cy="3823003"/>
          </a:xfrm>
          <a:prstGeom prst="rect">
            <a:avLst/>
          </a:prstGeom>
        </p:spPr>
      </p:pic>
    </p:spTree>
    <p:custDataLst>
      <p:tags r:id="rId1"/>
    </p:custDataLst>
    <p:extLst>
      <p:ext uri="{BB962C8B-B14F-4D97-AF65-F5344CB8AC3E}">
        <p14:creationId xmlns:p14="http://schemas.microsoft.com/office/powerpoint/2010/main" val="329496045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Performance Discussion</a:t>
            </a:r>
            <a:endParaRPr lang="en-US" dirty="0"/>
          </a:p>
        </p:txBody>
      </p:sp>
      <p:sp>
        <p:nvSpPr>
          <p:cNvPr id="3" name="Content Placeholder 2"/>
          <p:cNvSpPr>
            <a:spLocks noGrp="1"/>
          </p:cNvSpPr>
          <p:nvPr>
            <p:ph idx="1"/>
          </p:nvPr>
        </p:nvSpPr>
        <p:spPr>
          <a:xfrm>
            <a:off x="822960" y="1100628"/>
            <a:ext cx="7916594" cy="5484810"/>
          </a:xfrm>
        </p:spPr>
        <p:txBody>
          <a:bodyPr>
            <a:normAutofit/>
          </a:bodyPr>
          <a:lstStyle/>
          <a:p>
            <a:pPr marL="0" indent="0">
              <a:buNone/>
            </a:pPr>
            <a:r>
              <a:rPr lang="en-US" dirty="0" smtClean="0"/>
              <a:t>Evaluation of portfolio’s performance:</a:t>
            </a:r>
            <a:r>
              <a:rPr lang="en-US" dirty="0" smtClean="0"/>
              <a:t/>
            </a:r>
            <a:br>
              <a:rPr lang="en-US" dirty="0" smtClean="0"/>
            </a:br>
            <a:endParaRPr lang="en-US" dirty="0" smtClean="0"/>
          </a:p>
          <a:p>
            <a:pPr>
              <a:buFont typeface="Arial" panose="020B0604020202020204" pitchFamily="34" charset="0"/>
              <a:buChar char="•"/>
            </a:pPr>
            <a:r>
              <a:rPr lang="en-US" dirty="0" smtClean="0"/>
              <a:t>Total Gain:		$57,596.00</a:t>
            </a:r>
            <a:r>
              <a:rPr lang="en-US" dirty="0" smtClean="0"/>
              <a:t/>
            </a:r>
            <a:br>
              <a:rPr lang="en-US" dirty="0" smtClean="0"/>
            </a:br>
            <a:r>
              <a:rPr lang="en-US" dirty="0" smtClean="0"/>
              <a:t>	The total overall profit of my portfolio in the end. </a:t>
            </a:r>
            <a:endParaRPr lang="en-US" dirty="0" smtClean="0"/>
          </a:p>
          <a:p>
            <a:pPr>
              <a:buFont typeface="Arial" panose="020B0604020202020204" pitchFamily="34" charset="0"/>
              <a:buChar char="•"/>
            </a:pPr>
            <a:r>
              <a:rPr lang="en-US" dirty="0" smtClean="0"/>
              <a:t>Overall Value: 	12.07%</a:t>
            </a:r>
            <a:r>
              <a:rPr lang="en-US" dirty="0" smtClean="0"/>
              <a:t/>
            </a:r>
            <a:br>
              <a:rPr lang="en-US" dirty="0" smtClean="0"/>
            </a:br>
            <a:r>
              <a:rPr lang="en-US" dirty="0" smtClean="0"/>
              <a:t>	The overall percentage difference </a:t>
            </a:r>
            <a:r>
              <a:rPr lang="en-US" dirty="0" smtClean="0"/>
              <a:t>from start to finish of my portfolio</a:t>
            </a:r>
            <a:endParaRPr lang="en-US" dirty="0"/>
          </a:p>
          <a:p>
            <a:pPr>
              <a:buFont typeface="Arial" panose="020B0604020202020204" pitchFamily="34" charset="0"/>
              <a:buChar char="•"/>
            </a:pPr>
            <a:r>
              <a:rPr lang="en-US" dirty="0" smtClean="0"/>
              <a:t>Company with greatest percent gain:	3D Systems Corporation (97.83%)</a:t>
            </a:r>
          </a:p>
          <a:p>
            <a:pPr marL="0" indent="0">
              <a:buNone/>
            </a:pPr>
            <a:r>
              <a:rPr lang="en-US" dirty="0">
                <a:solidFill>
                  <a:srgbClr val="A32638"/>
                </a:solidFill>
              </a:rPr>
              <a:t>	</a:t>
            </a:r>
            <a:r>
              <a:rPr lang="en-US" dirty="0" smtClean="0">
                <a:solidFill>
                  <a:srgbClr val="A32638"/>
                </a:solidFill>
              </a:rPr>
              <a:t>This could be due to the fact that, starting out, this company was small in the grand scheme of things, so they had more ground to cover on the way up. </a:t>
            </a:r>
            <a:endParaRPr lang="en-US" dirty="0" smtClean="0">
              <a:solidFill>
                <a:srgbClr val="A32638"/>
              </a:solidFill>
            </a:endParaRPr>
          </a:p>
          <a:p>
            <a:pPr>
              <a:buFont typeface="Arial" panose="020B0604020202020204" pitchFamily="34" charset="0"/>
              <a:buChar char="•"/>
            </a:pPr>
            <a:r>
              <a:rPr lang="en-US" dirty="0" smtClean="0"/>
              <a:t>Company with greates</a:t>
            </a:r>
            <a:r>
              <a:rPr lang="en-US" dirty="0" smtClean="0"/>
              <a:t>t percent loss:	N/A</a:t>
            </a:r>
            <a:r>
              <a:rPr lang="en-US" dirty="0" smtClean="0">
                <a:solidFill>
                  <a:srgbClr val="FF0000"/>
                </a:solidFill>
              </a:rPr>
              <a:t/>
            </a:r>
            <a:br>
              <a:rPr lang="en-US" dirty="0" smtClean="0">
                <a:solidFill>
                  <a:srgbClr val="FF0000"/>
                </a:solidFill>
              </a:rPr>
            </a:br>
            <a:r>
              <a:rPr lang="en-US" dirty="0" smtClean="0">
                <a:solidFill>
                  <a:srgbClr val="A32638"/>
                </a:solidFill>
              </a:rPr>
              <a:t>	All companies in my portfolio had an overall gain, with the smallest gain being Verizon Communications (1.40%).</a:t>
            </a:r>
            <a:endParaRPr lang="en-US" dirty="0" smtClean="0">
              <a:solidFill>
                <a:srgbClr val="A32638"/>
              </a:solidFill>
            </a:endParaRPr>
          </a:p>
        </p:txBody>
      </p:sp>
    </p:spTree>
    <p:custDataLst>
      <p:tags r:id="rId1"/>
    </p:custDataLst>
    <p:extLst>
      <p:ext uri="{BB962C8B-B14F-4D97-AF65-F5344CB8AC3E}">
        <p14:creationId xmlns:p14="http://schemas.microsoft.com/office/powerpoint/2010/main" val="68439008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8758" y="81671"/>
            <a:ext cx="7633742" cy="1492132"/>
          </a:xfrm>
        </p:spPr>
        <p:txBody>
          <a:bodyPr/>
          <a:lstStyle/>
          <a:p>
            <a:r>
              <a:rPr lang="en-US" dirty="0" smtClean="0"/>
              <a:t>Market Performance Comparison</a:t>
            </a:r>
            <a:endParaRPr lang="en-US" dirty="0"/>
          </a:p>
        </p:txBody>
      </p:sp>
      <p:sp>
        <p:nvSpPr>
          <p:cNvPr id="5" name="TextBox 4"/>
          <p:cNvSpPr txBox="1"/>
          <p:nvPr/>
        </p:nvSpPr>
        <p:spPr>
          <a:xfrm>
            <a:off x="1335886" y="5224779"/>
            <a:ext cx="6135624" cy="646331"/>
          </a:xfrm>
          <a:prstGeom prst="rect">
            <a:avLst/>
          </a:prstGeom>
          <a:noFill/>
        </p:spPr>
        <p:txBody>
          <a:bodyPr wrap="square" rtlCol="0" anchor="b">
            <a:spAutoFit/>
          </a:bodyPr>
          <a:lstStyle/>
          <a:p>
            <a:pPr algn="ctr"/>
            <a:r>
              <a:rPr lang="en-US" dirty="0" smtClean="0"/>
              <a:t>Start date:  </a:t>
            </a:r>
            <a:r>
              <a:rPr lang="en-US" dirty="0" smtClean="0"/>
              <a:t>February 3, 2016</a:t>
            </a:r>
            <a:r>
              <a:rPr lang="en-US" dirty="0" smtClean="0"/>
              <a:t/>
            </a:r>
            <a:br>
              <a:rPr lang="en-US" dirty="0" smtClean="0"/>
            </a:br>
            <a:r>
              <a:rPr lang="en-US" dirty="0" smtClean="0"/>
              <a:t>End date:  </a:t>
            </a:r>
            <a:r>
              <a:rPr lang="en-US" dirty="0" smtClean="0"/>
              <a:t>April 14, 2016</a:t>
            </a:r>
            <a:endParaRPr lang="en-US" dirty="0" smtClean="0"/>
          </a:p>
        </p:txBody>
      </p:sp>
      <p:sp>
        <p:nvSpPr>
          <p:cNvPr id="8" name="Right Arrow 7"/>
          <p:cNvSpPr/>
          <p:nvPr/>
        </p:nvSpPr>
        <p:spPr>
          <a:xfrm>
            <a:off x="1918446" y="5305628"/>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54651"/>
            <a:ext cx="9144000" cy="3348171"/>
          </a:xfrm>
          <a:prstGeom prst="rect">
            <a:avLst/>
          </a:prstGeom>
        </p:spPr>
      </p:pic>
      <p:pic>
        <p:nvPicPr>
          <p:cNvPr id="7" name="Picture 6"/>
          <p:cNvPicPr>
            <a:picLocks noChangeAspect="1"/>
          </p:cNvPicPr>
          <p:nvPr/>
        </p:nvPicPr>
        <p:blipFill>
          <a:blip r:embed="rId4"/>
          <a:stretch>
            <a:fillRect/>
          </a:stretch>
        </p:blipFill>
        <p:spPr>
          <a:xfrm>
            <a:off x="2896854" y="1493552"/>
            <a:ext cx="426757" cy="512108"/>
          </a:xfrm>
          <a:prstGeom prst="rect">
            <a:avLst/>
          </a:prstGeom>
        </p:spPr>
      </p:pic>
      <p:pic>
        <p:nvPicPr>
          <p:cNvPr id="12" name="Picture 11"/>
          <p:cNvPicPr>
            <a:picLocks noChangeAspect="1"/>
          </p:cNvPicPr>
          <p:nvPr/>
        </p:nvPicPr>
        <p:blipFill>
          <a:blip r:embed="rId4"/>
          <a:stretch>
            <a:fillRect/>
          </a:stretch>
        </p:blipFill>
        <p:spPr>
          <a:xfrm>
            <a:off x="2432984" y="1493552"/>
            <a:ext cx="426757" cy="512108"/>
          </a:xfrm>
          <a:prstGeom prst="rect">
            <a:avLst/>
          </a:prstGeom>
        </p:spPr>
      </p:pic>
    </p:spTree>
    <p:custDataLst>
      <p:tags r:id="rId1"/>
    </p:custDataLst>
    <p:extLst>
      <p:ext uri="{BB962C8B-B14F-4D97-AF65-F5344CB8AC3E}">
        <p14:creationId xmlns:p14="http://schemas.microsoft.com/office/powerpoint/2010/main" val="266610511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Market performance discussion</a:t>
            </a:r>
            <a:endParaRPr lang="en-US" dirty="0"/>
          </a:p>
        </p:txBody>
      </p:sp>
      <p:sp>
        <p:nvSpPr>
          <p:cNvPr id="3" name="Content Placeholder 2"/>
          <p:cNvSpPr>
            <a:spLocks noGrp="1"/>
          </p:cNvSpPr>
          <p:nvPr>
            <p:ph idx="1"/>
          </p:nvPr>
        </p:nvSpPr>
        <p:spPr>
          <a:xfrm>
            <a:off x="938758" y="2286002"/>
            <a:ext cx="7633742" cy="4220306"/>
          </a:xfrm>
        </p:spPr>
        <p:txBody>
          <a:bodyPr>
            <a:normAutofit fontScale="85000" lnSpcReduction="20000"/>
          </a:bodyPr>
          <a:lstStyle/>
          <a:p>
            <a:r>
              <a:rPr lang="en-US" dirty="0" smtClean="0"/>
              <a:t>NASDAQ: The average stock performance of roughly 4,000 stocks. Also the name of a market to trade on (mainly online)</a:t>
            </a:r>
          </a:p>
          <a:p>
            <a:r>
              <a:rPr lang="en-US" dirty="0" smtClean="0"/>
              <a:t>S&amp;P 500: (Standard &amp; Poor’s 500) Index based off of 500 large stocks on both the NYSE and NASDAQ</a:t>
            </a:r>
          </a:p>
          <a:p>
            <a:pPr marL="0" indent="0">
              <a:buNone/>
            </a:pPr>
            <a:r>
              <a:rPr lang="en-US" dirty="0"/>
              <a:t>	</a:t>
            </a:r>
            <a:r>
              <a:rPr lang="en-US" dirty="0" smtClean="0"/>
              <a:t>In comparing my portfolio to NASDAQ and The S&amp;P 500 over the period of this project, I can get a rough idea of how my portfolio faired in relation to the market as a whole. In the beginning, my portfolio followed the trend of the market and fell until about February 10</a:t>
            </a:r>
            <a:r>
              <a:rPr lang="en-US" baseline="30000" dirty="0" smtClean="0"/>
              <a:t>th</a:t>
            </a:r>
            <a:r>
              <a:rPr lang="en-US" dirty="0" smtClean="0"/>
              <a:t>, where it continually grew (following the trend of the market again). Throughout this whole time, my portfolio stayed above both the NASDAQ index and The S&amp;P 500. Thus, overall my portfolio was successful in the market from start to finish.  </a:t>
            </a:r>
          </a:p>
          <a:p>
            <a:pPr marL="0" indent="0">
              <a:buNone/>
            </a:pPr>
            <a:r>
              <a:rPr lang="en-US" dirty="0"/>
              <a:t>	</a:t>
            </a:r>
            <a:r>
              <a:rPr lang="en-US" dirty="0" smtClean="0"/>
              <a:t>The reason for comparing my portfolio with two different indices is due to the fact that the major indices, while some do include the same stocks, generally look at different stocks to get their measurements. By comparing to at least two, it is clearer </a:t>
            </a:r>
            <a:r>
              <a:rPr lang="en-US" i="1" dirty="0" smtClean="0"/>
              <a:t>overall </a:t>
            </a:r>
            <a:r>
              <a:rPr lang="en-US" dirty="0" smtClean="0"/>
              <a:t>how my portfolio did across the board, and in this case in more than one market (NASDAQ). </a:t>
            </a:r>
            <a:endParaRPr lang="en-US" dirty="0"/>
          </a:p>
          <a:p>
            <a:endParaRPr lang="en-US" dirty="0"/>
          </a:p>
        </p:txBody>
      </p:sp>
    </p:spTree>
    <p:custDataLst>
      <p:tags r:id="rId1"/>
    </p:custDataLst>
    <p:extLst>
      <p:ext uri="{BB962C8B-B14F-4D97-AF65-F5344CB8AC3E}">
        <p14:creationId xmlns:p14="http://schemas.microsoft.com/office/powerpoint/2010/main" val="42849452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Portfolio News/Fraud</a:t>
            </a:r>
            <a:endParaRPr lang="en-US" dirty="0"/>
          </a:p>
        </p:txBody>
      </p:sp>
      <p:sp>
        <p:nvSpPr>
          <p:cNvPr id="3" name="Content Placeholder 2"/>
          <p:cNvSpPr>
            <a:spLocks noGrp="1"/>
          </p:cNvSpPr>
          <p:nvPr>
            <p:ph idx="1"/>
          </p:nvPr>
        </p:nvSpPr>
        <p:spPr>
          <a:xfrm>
            <a:off x="822960" y="1100628"/>
            <a:ext cx="7520940" cy="3873708"/>
          </a:xfrm>
        </p:spPr>
        <p:txBody>
          <a:bodyPr>
            <a:normAutofit fontScale="70000" lnSpcReduction="20000"/>
          </a:bodyPr>
          <a:lstStyle/>
          <a:p>
            <a:r>
              <a:rPr lang="en-US" dirty="0" smtClean="0"/>
              <a:t>Identify and discuss how the news and world events impacted your portfolio by answering the questions below. </a:t>
            </a:r>
            <a:br>
              <a:rPr lang="en-US" dirty="0" smtClean="0"/>
            </a:br>
            <a:endParaRPr lang="en-US" dirty="0" smtClean="0"/>
          </a:p>
          <a:p>
            <a:r>
              <a:rPr lang="en-US" dirty="0" smtClean="0"/>
              <a:t>Include the news headline for questions #1 and #2 (example below). Answer all 3 questions.</a:t>
            </a:r>
          </a:p>
          <a:p>
            <a:pPr>
              <a:buAutoNum type="arabicPeriod"/>
            </a:pPr>
            <a:r>
              <a:rPr lang="en-US" dirty="0" smtClean="0"/>
              <a:t>Company </a:t>
            </a:r>
            <a:r>
              <a:rPr lang="en-US" dirty="0"/>
              <a:t>I</a:t>
            </a:r>
            <a:r>
              <a:rPr lang="en-US" dirty="0" smtClean="0"/>
              <a:t>mpact – Briefly discuss one important news story that had a big impact on one or more companies in your portfolio.</a:t>
            </a:r>
            <a:endParaRPr lang="en-US" dirty="0"/>
          </a:p>
          <a:p>
            <a:pPr>
              <a:buAutoNum type="arabicPeriod"/>
            </a:pPr>
            <a:r>
              <a:rPr lang="en-US" dirty="0" smtClean="0"/>
              <a:t>Stock Market Impact – Briefly discuss one world event or news story that impacted the market(s) while monitoring your portfolio.</a:t>
            </a:r>
          </a:p>
          <a:p>
            <a:pPr>
              <a:buAutoNum type="arabicPeriod"/>
            </a:pPr>
            <a:r>
              <a:rPr lang="en-US" dirty="0" smtClean="0"/>
              <a:t>Did fraud impact any of the companies in your portfolio? </a:t>
            </a:r>
            <a:br>
              <a:rPr lang="en-US" dirty="0" smtClean="0"/>
            </a:br>
            <a:r>
              <a:rPr lang="en-US" dirty="0" smtClean="0"/>
              <a:t>If yes, please explain. If no, provide an explanation on how fraud can impact your portfolio.</a:t>
            </a:r>
          </a:p>
          <a:p>
            <a:pPr marL="0" indent="0"/>
            <a:endParaRPr lang="en-US" dirty="0" smtClean="0"/>
          </a:p>
          <a:p>
            <a:pPr marL="0" indent="0"/>
            <a:r>
              <a:rPr lang="en-US" dirty="0" smtClean="0">
                <a:solidFill>
                  <a:srgbClr val="0070C0"/>
                </a:solidFill>
              </a:rPr>
              <a:t>Example:</a:t>
            </a:r>
            <a:r>
              <a:rPr lang="en-US" dirty="0"/>
              <a:t/>
            </a:r>
            <a:br>
              <a:rPr lang="en-US" dirty="0"/>
            </a:br>
            <a:r>
              <a:rPr lang="en-US" dirty="0" smtClean="0"/>
              <a:t>Target - Fraud Jan. 29, 2014</a:t>
            </a:r>
            <a:br>
              <a:rPr lang="en-US" dirty="0" smtClean="0"/>
            </a:br>
            <a:r>
              <a:rPr lang="en-US" i="1" dirty="0" smtClean="0"/>
              <a:t>U.S</a:t>
            </a:r>
            <a:r>
              <a:rPr lang="en-US" i="1" dirty="0"/>
              <a:t>. attorney general confirms investigation of Target Corp data </a:t>
            </a:r>
            <a:r>
              <a:rPr lang="en-US" i="1" dirty="0" smtClean="0"/>
              <a:t>breach-Reuters</a:t>
            </a:r>
            <a:r>
              <a:rPr lang="en-US" b="0" dirty="0" smtClean="0"/>
              <a:t/>
            </a:r>
            <a:br>
              <a:rPr lang="en-US" b="0" dirty="0" smtClean="0"/>
            </a:br>
            <a:r>
              <a:rPr lang="en-US" b="0" dirty="0" smtClean="0"/>
              <a:t>The U.S. AG is investigating the hacking of consumer data and hopes to find perpetrators.</a:t>
            </a:r>
            <a:br>
              <a:rPr lang="en-US" b="0" dirty="0" smtClean="0"/>
            </a:br>
            <a:r>
              <a:rPr lang="en-US" b="0" dirty="0" smtClean="0"/>
              <a:t>(Include more information if relevant.)</a:t>
            </a:r>
            <a:endParaRPr lang="en-US" dirty="0"/>
          </a:p>
        </p:txBody>
      </p:sp>
    </p:spTree>
    <p:custDataLst>
      <p:tags r:id="rId1"/>
    </p:custDataLst>
    <p:extLst>
      <p:ext uri="{BB962C8B-B14F-4D97-AF65-F5344CB8AC3E}">
        <p14:creationId xmlns:p14="http://schemas.microsoft.com/office/powerpoint/2010/main" val="6934172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Observations</a:t>
            </a:r>
            <a:endParaRPr lang="en-US" dirty="0"/>
          </a:p>
        </p:txBody>
      </p:sp>
      <p:sp>
        <p:nvSpPr>
          <p:cNvPr id="3" name="Content Placeholder 2"/>
          <p:cNvSpPr>
            <a:spLocks noGrp="1"/>
          </p:cNvSpPr>
          <p:nvPr>
            <p:ph idx="1"/>
          </p:nvPr>
        </p:nvSpPr>
        <p:spPr>
          <a:xfrm>
            <a:off x="938758" y="1028702"/>
            <a:ext cx="7633742" cy="5249005"/>
          </a:xfrm>
        </p:spPr>
        <p:txBody>
          <a:bodyPr>
            <a:normAutofit/>
          </a:bodyPr>
          <a:lstStyle/>
          <a:p>
            <a:pPr>
              <a:buFont typeface="Arial" panose="020B0604020202020204" pitchFamily="34" charset="0"/>
              <a:buChar char="•"/>
            </a:pPr>
            <a:r>
              <a:rPr lang="en-US" dirty="0" smtClean="0"/>
              <a:t>Observation 1: With a basic understanding of the lingo of the stock market, it is much easier to “comfortabl</a:t>
            </a:r>
            <a:r>
              <a:rPr lang="en-US" dirty="0" smtClean="0"/>
              <a:t>y” make a decision when buying a stock</a:t>
            </a:r>
            <a:endParaRPr lang="en-US" dirty="0" smtClean="0"/>
          </a:p>
          <a:p>
            <a:pPr>
              <a:buFont typeface="Arial" panose="020B0604020202020204" pitchFamily="34" charset="0"/>
              <a:buChar char="•"/>
            </a:pPr>
            <a:r>
              <a:rPr lang="en-US" dirty="0" smtClean="0"/>
              <a:t>Observation </a:t>
            </a:r>
            <a:r>
              <a:rPr lang="en-US" dirty="0" smtClean="0"/>
              <a:t>2: Some stocks which I thought would have large, lasting gains did not(not the ones I invested in, but ones I watched for potential buy/sell opportunities), such as Disney with the release of the new Star Wars movie. </a:t>
            </a:r>
            <a:endParaRPr lang="en-US" dirty="0" smtClean="0"/>
          </a:p>
          <a:p>
            <a:pPr>
              <a:buFont typeface="Arial" panose="020B0604020202020204" pitchFamily="34" charset="0"/>
              <a:buChar char="•"/>
            </a:pPr>
            <a:r>
              <a:rPr lang="en-US" dirty="0" smtClean="0"/>
              <a:t>Observation </a:t>
            </a:r>
            <a:r>
              <a:rPr lang="en-US" dirty="0" smtClean="0"/>
              <a:t>3: Constant observation of my portfolio was something unobtainable to me, and something which quite frankly I was OK with. I would not want to be a day-trader due to the stress of watching numbers go up and down all day.</a:t>
            </a:r>
            <a:endParaRPr lang="en-US" dirty="0" smtClean="0"/>
          </a:p>
          <a:p>
            <a:pPr>
              <a:buFont typeface="Arial" panose="020B0604020202020204" pitchFamily="34" charset="0"/>
              <a:buChar char="•"/>
            </a:pPr>
            <a:r>
              <a:rPr lang="en-US" dirty="0" smtClean="0"/>
              <a:t>Observation </a:t>
            </a:r>
            <a:r>
              <a:rPr lang="en-US" dirty="0" smtClean="0"/>
              <a:t>4: Through doing this project, I am interested in playing around on the stock market with </a:t>
            </a:r>
            <a:r>
              <a:rPr lang="en-US" dirty="0" smtClean="0"/>
              <a:t>small amounts of money </a:t>
            </a:r>
            <a:r>
              <a:rPr lang="en-US" dirty="0" smtClean="0"/>
              <a:t>after I get a steady job. </a:t>
            </a:r>
            <a:endParaRPr lang="en-US" dirty="0" smtClean="0"/>
          </a:p>
        </p:txBody>
      </p:sp>
      <p:cxnSp>
        <p:nvCxnSpPr>
          <p:cNvPr id="4" name="Straight Connector 3"/>
          <p:cNvCxnSpPr/>
          <p:nvPr/>
        </p:nvCxnSpPr>
        <p:spPr>
          <a:xfrm>
            <a:off x="979333" y="2101361"/>
            <a:ext cx="7552592" cy="87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979333" y="3552092"/>
            <a:ext cx="7552592" cy="8793"/>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979333" y="4994030"/>
            <a:ext cx="7552592" cy="8793"/>
          </a:xfrm>
          <a:prstGeom prst="line">
            <a:avLst/>
          </a:prstGeom>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97101280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Future</a:t>
            </a:r>
            <a:endParaRPr lang="en-US" dirty="0"/>
          </a:p>
        </p:txBody>
      </p:sp>
      <p:sp>
        <p:nvSpPr>
          <p:cNvPr id="3" name="Content Placeholder 2"/>
          <p:cNvSpPr>
            <a:spLocks noGrp="1"/>
          </p:cNvSpPr>
          <p:nvPr>
            <p:ph idx="1"/>
          </p:nvPr>
        </p:nvSpPr>
        <p:spPr>
          <a:xfrm>
            <a:off x="938758" y="1134207"/>
            <a:ext cx="7633742" cy="6664569"/>
          </a:xfrm>
        </p:spPr>
        <p:txBody>
          <a:bodyPr>
            <a:normAutofit/>
          </a:bodyPr>
          <a:lstStyle/>
          <a:p>
            <a:pPr marL="0" indent="0">
              <a:buNone/>
            </a:pPr>
            <a:r>
              <a:rPr lang="en-US" dirty="0" smtClean="0"/>
              <a:t>Application of this project in my future investing:</a:t>
            </a:r>
            <a:endParaRPr lang="en-US" dirty="0" smtClean="0"/>
          </a:p>
          <a:p>
            <a:endParaRPr lang="en-US" dirty="0"/>
          </a:p>
          <a:p>
            <a:r>
              <a:rPr lang="en-US" dirty="0" smtClean="0"/>
              <a:t>1</a:t>
            </a:r>
            <a:r>
              <a:rPr lang="en-US" dirty="0" smtClean="0"/>
              <a:t>. Having learned what all of the symbols mean and how to measure them, I have a better understanding of how the market functions and can thus make better, smarter decisions when investing in the future.</a:t>
            </a:r>
            <a:endParaRPr lang="en-US" dirty="0" smtClean="0"/>
          </a:p>
          <a:p>
            <a:r>
              <a:rPr lang="en-US" dirty="0" smtClean="0"/>
              <a:t>2</a:t>
            </a:r>
            <a:r>
              <a:rPr lang="en-US" dirty="0" smtClean="0"/>
              <a:t>. Based on the stocks that I thought would do well in this project, I have a better understanding of how they perform on a small scale. </a:t>
            </a:r>
            <a:r>
              <a:rPr lang="en-US" dirty="0" smtClean="0"/>
              <a:t>In the future if I choose to invest in them, I will have some previous knowledge of their performance.</a:t>
            </a:r>
            <a:endParaRPr lang="en-US" dirty="0" smtClean="0"/>
          </a:p>
          <a:p>
            <a:r>
              <a:rPr lang="en-US" dirty="0" smtClean="0"/>
              <a:t>3. If my future employer offers a retirement plan in which I choose where the funds of which are invested, I will have a working knowledge of how specific sectors work.</a:t>
            </a:r>
            <a:endParaRPr lang="en-US" dirty="0" smtClean="0"/>
          </a:p>
          <a:p>
            <a:r>
              <a:rPr lang="en-US" dirty="0" smtClean="0"/>
              <a:t>4</a:t>
            </a:r>
            <a:r>
              <a:rPr lang="en-US" dirty="0" smtClean="0"/>
              <a:t>. After this project, I have decided I would not want to have day-trader as a profession due to the high levels of stress I can imagine those </a:t>
            </a:r>
            <a:r>
              <a:rPr lang="en-US" dirty="0" smtClean="0"/>
              <a:t>employed in that field experience. </a:t>
            </a:r>
            <a:endParaRPr lang="en-US" dirty="0" smtClean="0"/>
          </a:p>
          <a:p>
            <a:endParaRPr lang="en-US" dirty="0"/>
          </a:p>
          <a:p>
            <a:pPr marL="0" indent="0">
              <a:buNone/>
            </a:pPr>
            <a:r>
              <a:rPr lang="en-US" dirty="0" smtClean="0"/>
              <a:t>                                                                                                                                                                                                                                                          </a:t>
            </a:r>
            <a:endParaRPr lang="en-US" dirty="0" smtClean="0"/>
          </a:p>
        </p:txBody>
      </p:sp>
      <p:cxnSp>
        <p:nvCxnSpPr>
          <p:cNvPr id="4" name="Straight Connector 3"/>
          <p:cNvCxnSpPr/>
          <p:nvPr/>
        </p:nvCxnSpPr>
        <p:spPr>
          <a:xfrm>
            <a:off x="979333" y="3068515"/>
            <a:ext cx="7552592" cy="87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979333" y="4510452"/>
            <a:ext cx="7552592" cy="8793"/>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979333" y="5600700"/>
            <a:ext cx="7552592" cy="8793"/>
          </a:xfrm>
          <a:prstGeom prst="line">
            <a:avLst/>
          </a:prstGeom>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25997014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Works cited</a:t>
            </a:r>
            <a:endParaRPr lang="en-US" dirty="0"/>
          </a:p>
        </p:txBody>
      </p:sp>
      <p:sp>
        <p:nvSpPr>
          <p:cNvPr id="3" name="Content Placeholder 2"/>
          <p:cNvSpPr>
            <a:spLocks noGrp="1"/>
          </p:cNvSpPr>
          <p:nvPr>
            <p:ph idx="1"/>
          </p:nvPr>
        </p:nvSpPr>
        <p:spPr>
          <a:xfrm>
            <a:off x="938758" y="1128451"/>
            <a:ext cx="7633742" cy="5580080"/>
          </a:xfrm>
        </p:spPr>
        <p:txBody>
          <a:bodyPr>
            <a:normAutofit fontScale="92500" lnSpcReduction="10000"/>
          </a:bodyPr>
          <a:lstStyle/>
          <a:p>
            <a:r>
              <a:rPr lang="en-US" dirty="0" err="1"/>
              <a:t>Pachal</a:t>
            </a:r>
            <a:r>
              <a:rPr lang="en-US" dirty="0"/>
              <a:t>, Peter. "Half of U.S. Households Own at Least One Apple </a:t>
            </a:r>
            <a:r>
              <a:rPr lang="en-US" dirty="0" smtClean="0"/>
              <a:t>	</a:t>
            </a:r>
            <a:r>
              <a:rPr lang="en-US" dirty="0" err="1" smtClean="0"/>
              <a:t>Product</a:t>
            </a:r>
            <a:r>
              <a:rPr lang="en-US" dirty="0" err="1"/>
              <a:t>."</a:t>
            </a:r>
            <a:r>
              <a:rPr lang="en-US" i="1" dirty="0" err="1"/>
              <a:t>CNN</a:t>
            </a:r>
            <a:r>
              <a:rPr lang="en-US" dirty="0"/>
              <a:t>. Cable News Network, 29 Mar. 2012. Web. 13 Apr. </a:t>
            </a:r>
            <a:r>
              <a:rPr lang="en-US" dirty="0" smtClean="0"/>
              <a:t>	2016.</a:t>
            </a:r>
          </a:p>
          <a:p>
            <a:r>
              <a:rPr lang="en-US" dirty="0"/>
              <a:t>Twitter. "Top 100 Most Followed Users on Twitter." </a:t>
            </a:r>
            <a:r>
              <a:rPr lang="en-US" i="1" dirty="0" err="1"/>
              <a:t>Twittercounter</a:t>
            </a:r>
            <a:r>
              <a:rPr lang="en-US" dirty="0"/>
              <a:t>. </a:t>
            </a:r>
            <a:r>
              <a:rPr lang="en-US" dirty="0" smtClean="0"/>
              <a:t>	Twitter</a:t>
            </a:r>
            <a:r>
              <a:rPr lang="en-US" dirty="0"/>
              <a:t>, </a:t>
            </a:r>
            <a:r>
              <a:rPr lang="en-US" dirty="0" err="1"/>
              <a:t>n.d.</a:t>
            </a:r>
            <a:r>
              <a:rPr lang="en-US" dirty="0"/>
              <a:t> Web. 13 Apr. 2016</a:t>
            </a:r>
            <a:r>
              <a:rPr lang="en-US" dirty="0" smtClean="0"/>
              <a:t>.</a:t>
            </a:r>
          </a:p>
          <a:p>
            <a:r>
              <a:rPr lang="en-US" dirty="0"/>
              <a:t>Tyson Foods. "Tyson Foods: Our Story." </a:t>
            </a:r>
            <a:r>
              <a:rPr lang="en-US" i="1" dirty="0"/>
              <a:t>Tyson Foods: Our Story</a:t>
            </a:r>
            <a:r>
              <a:rPr lang="en-US" dirty="0"/>
              <a:t>. Tyson </a:t>
            </a:r>
            <a:r>
              <a:rPr lang="en-US" dirty="0" smtClean="0"/>
              <a:t>	Foods</a:t>
            </a:r>
            <a:r>
              <a:rPr lang="en-US" dirty="0"/>
              <a:t>, </a:t>
            </a:r>
            <a:r>
              <a:rPr lang="en-US" dirty="0" err="1"/>
              <a:t>n.d.</a:t>
            </a:r>
            <a:r>
              <a:rPr lang="en-US" dirty="0"/>
              <a:t> Web. 13 Apr. 2016</a:t>
            </a:r>
            <a:r>
              <a:rPr lang="en-US" dirty="0" smtClean="0"/>
              <a:t>.</a:t>
            </a:r>
          </a:p>
          <a:p>
            <a:r>
              <a:rPr lang="en-US" dirty="0"/>
              <a:t>Verizon. "Six Surprising Facts About Verizon." </a:t>
            </a:r>
            <a:r>
              <a:rPr lang="en-US" i="1" dirty="0"/>
              <a:t>Six Surprising Facts About </a:t>
            </a:r>
            <a:r>
              <a:rPr lang="en-US" i="1" dirty="0" smtClean="0"/>
              <a:t>	Verizon</a:t>
            </a:r>
            <a:r>
              <a:rPr lang="en-US" dirty="0"/>
              <a:t>. Verizon, 30 Jan. 2014. Web. 13 Apr. 2016</a:t>
            </a:r>
            <a:r>
              <a:rPr lang="en-US" dirty="0" smtClean="0"/>
              <a:t>.</a:t>
            </a:r>
          </a:p>
          <a:p>
            <a:r>
              <a:rPr lang="en-US" dirty="0"/>
              <a:t>Fidelity. "Understanding Market Cap - Fidelity." </a:t>
            </a:r>
            <a:r>
              <a:rPr lang="en-US" i="1" dirty="0"/>
              <a:t>Understanding Market </a:t>
            </a:r>
            <a:r>
              <a:rPr lang="en-US" i="1" dirty="0" smtClean="0"/>
              <a:t>	Cap </a:t>
            </a:r>
            <a:r>
              <a:rPr lang="en-US" i="1" dirty="0"/>
              <a:t>- Fidelity</a:t>
            </a:r>
            <a:r>
              <a:rPr lang="en-US" dirty="0"/>
              <a:t>. Wealth Management Systems, Inc., </a:t>
            </a:r>
            <a:r>
              <a:rPr lang="en-US" dirty="0" err="1"/>
              <a:t>n.d.</a:t>
            </a:r>
            <a:r>
              <a:rPr lang="en-US" dirty="0"/>
              <a:t> Web. 14 Apr. </a:t>
            </a:r>
            <a:r>
              <a:rPr lang="en-US" dirty="0" smtClean="0"/>
              <a:t>	2016.</a:t>
            </a:r>
          </a:p>
          <a:p>
            <a:r>
              <a:rPr lang="en-US" dirty="0"/>
              <a:t>Investopedia. "How To Use The P/E Ratio And PEG To Tell A Stock's </a:t>
            </a:r>
            <a:r>
              <a:rPr lang="en-US" dirty="0" smtClean="0"/>
              <a:t>	Future </a:t>
            </a:r>
            <a:r>
              <a:rPr lang="en-US" dirty="0"/>
              <a:t>| Investopedia." </a:t>
            </a:r>
            <a:r>
              <a:rPr lang="en-US" i="1" dirty="0"/>
              <a:t>Investopedia</a:t>
            </a:r>
            <a:r>
              <a:rPr lang="en-US" dirty="0"/>
              <a:t>. Investopedia, 28 Dec. 2003. Web. </a:t>
            </a:r>
            <a:r>
              <a:rPr lang="en-US" dirty="0" smtClean="0"/>
              <a:t>	14 	Apr</a:t>
            </a:r>
            <a:r>
              <a:rPr lang="en-US" dirty="0"/>
              <a:t>. 2016.</a:t>
            </a:r>
            <a:r>
              <a:rPr lang="en-US" dirty="0"/>
              <a:t/>
            </a:r>
            <a:br>
              <a:rPr lang="en-US" dirty="0"/>
            </a:br>
            <a:r>
              <a:rPr lang="en-US" dirty="0" smtClean="0"/>
              <a:t/>
            </a:r>
            <a:br>
              <a:rPr lang="en-US" dirty="0" smtClean="0"/>
            </a:br>
            <a:endParaRPr lang="en-US" dirty="0" smtClean="0"/>
          </a:p>
        </p:txBody>
      </p:sp>
    </p:spTree>
    <p:custDataLst>
      <p:tags r:id="rId1"/>
    </p:custDataLst>
    <p:extLst>
      <p:ext uri="{BB962C8B-B14F-4D97-AF65-F5344CB8AC3E}">
        <p14:creationId xmlns:p14="http://schemas.microsoft.com/office/powerpoint/2010/main" val="25334399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8758" y="382385"/>
            <a:ext cx="7633742" cy="857330"/>
          </a:xfrm>
        </p:spPr>
        <p:txBody>
          <a:bodyPr/>
          <a:lstStyle/>
          <a:p>
            <a:r>
              <a:rPr lang="en-US" dirty="0" smtClean="0"/>
              <a:t>My portfolio</a:t>
            </a:r>
            <a:endParaRPr lang="en-US" dirty="0"/>
          </a:p>
        </p:txBody>
      </p:sp>
      <p:sp>
        <p:nvSpPr>
          <p:cNvPr id="4" name="TextBox 3"/>
          <p:cNvSpPr txBox="1"/>
          <p:nvPr/>
        </p:nvSpPr>
        <p:spPr>
          <a:xfrm>
            <a:off x="1151792" y="1239715"/>
            <a:ext cx="3692770" cy="2031325"/>
          </a:xfrm>
          <a:prstGeom prst="rect">
            <a:avLst/>
          </a:prstGeom>
          <a:noFill/>
        </p:spPr>
        <p:txBody>
          <a:bodyPr wrap="square" rtlCol="0">
            <a:spAutoFit/>
          </a:bodyPr>
          <a:lstStyle/>
          <a:p>
            <a:r>
              <a:rPr lang="en-US" dirty="0" smtClean="0"/>
              <a:t>Apple Inc.</a:t>
            </a:r>
          </a:p>
          <a:p>
            <a:pPr marL="285750" indent="-285750">
              <a:buFontTx/>
              <a:buChar char="-"/>
            </a:pPr>
            <a:r>
              <a:rPr lang="en-US" dirty="0" smtClean="0"/>
              <a:t>One of the largest tech firms in the U.S., with hands in personal computing and other technologies</a:t>
            </a:r>
          </a:p>
          <a:p>
            <a:pPr marL="285750" indent="-285750">
              <a:buFontTx/>
              <a:buChar char="-"/>
            </a:pPr>
            <a:r>
              <a:rPr lang="en-US" dirty="0" smtClean="0"/>
              <a:t>Surveys show that over half of the homes in the U.S. own at least 1 Apple product</a:t>
            </a:r>
            <a:endParaRPr lang="en-US" dirty="0"/>
          </a:p>
        </p:txBody>
      </p:sp>
      <p:pic>
        <p:nvPicPr>
          <p:cNvPr id="1026" name="Picture 2" descr="http://www.newsoracle.com/wp-content/uploads/2015/12/AAPL.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39689" y="1281093"/>
            <a:ext cx="3537683" cy="198994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151792" y="3640015"/>
            <a:ext cx="3603837" cy="2862322"/>
          </a:xfrm>
          <a:prstGeom prst="rect">
            <a:avLst/>
          </a:prstGeom>
          <a:noFill/>
        </p:spPr>
        <p:txBody>
          <a:bodyPr wrap="square" rtlCol="0">
            <a:spAutoFit/>
          </a:bodyPr>
          <a:lstStyle/>
          <a:p>
            <a:r>
              <a:rPr lang="en-US" dirty="0" smtClean="0"/>
              <a:t>Starbucks Corporation</a:t>
            </a:r>
          </a:p>
          <a:p>
            <a:pPr marL="285750" indent="-285750">
              <a:buFontTx/>
              <a:buChar char="-"/>
            </a:pPr>
            <a:r>
              <a:rPr lang="en-US" dirty="0" smtClean="0"/>
              <a:t>Major coffee chain that sells coffee/tea and coffee/tea related products</a:t>
            </a:r>
          </a:p>
          <a:p>
            <a:pPr marL="285750" indent="-285750">
              <a:buFontTx/>
              <a:buChar char="-"/>
            </a:pPr>
            <a:endParaRPr lang="en-US" dirty="0" smtClean="0"/>
          </a:p>
          <a:p>
            <a:pPr marL="285750" indent="-285750">
              <a:buFontTx/>
              <a:buChar char="-"/>
            </a:pPr>
            <a:r>
              <a:rPr lang="en-US" dirty="0" smtClean="0"/>
              <a:t>The busiest Starbucks in the United States is also the first Starbucks ever established (Pikes Place Starbucks), and averages $72,000 a week </a:t>
            </a:r>
            <a:endParaRPr lang="en-US" dirty="0"/>
          </a:p>
        </p:txBody>
      </p:sp>
      <p:pic>
        <p:nvPicPr>
          <p:cNvPr id="1028" name="Picture 4" descr="http://www.printmag.com/wp-content/uploads/Starbucks_1971+1992.jpg?85c8a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51350" y="4169748"/>
            <a:ext cx="3526022" cy="1798271"/>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230524360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34208" y="211015"/>
            <a:ext cx="3543300" cy="2585323"/>
          </a:xfrm>
          <a:prstGeom prst="rect">
            <a:avLst/>
          </a:prstGeom>
          <a:noFill/>
        </p:spPr>
        <p:txBody>
          <a:bodyPr wrap="square" rtlCol="0">
            <a:spAutoFit/>
          </a:bodyPr>
          <a:lstStyle/>
          <a:p>
            <a:r>
              <a:rPr lang="en-US" dirty="0" smtClean="0"/>
              <a:t>Microsoft</a:t>
            </a:r>
          </a:p>
          <a:p>
            <a:pPr marL="285750" indent="-285750">
              <a:buFontTx/>
              <a:buChar char="-"/>
            </a:pPr>
            <a:r>
              <a:rPr lang="en-US" dirty="0" smtClean="0"/>
              <a:t>A major tech company, creator of the widely used Windows operating system as well as various other technologies</a:t>
            </a:r>
          </a:p>
          <a:p>
            <a:pPr marL="285750" indent="-285750">
              <a:buFontTx/>
              <a:buChar char="-"/>
            </a:pPr>
            <a:r>
              <a:rPr lang="en-US" dirty="0" smtClean="0"/>
              <a:t>Founded in 1975 by two people, one of which is now one of the richest men in the world (Bill Gates)</a:t>
            </a:r>
            <a:endParaRPr lang="en-US" dirty="0"/>
          </a:p>
        </p:txBody>
      </p:sp>
      <p:pic>
        <p:nvPicPr>
          <p:cNvPr id="2050" name="Picture 2" descr="http://cdn1.tnwcdn.com/wp-content/blogs.dir/1/files/2014/10/1022_Microsof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73161" y="425889"/>
            <a:ext cx="3421486" cy="183904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134208" y="2796338"/>
            <a:ext cx="3349869" cy="1477328"/>
          </a:xfrm>
          <a:prstGeom prst="rect">
            <a:avLst/>
          </a:prstGeom>
          <a:noFill/>
        </p:spPr>
        <p:txBody>
          <a:bodyPr wrap="square" rtlCol="0">
            <a:spAutoFit/>
          </a:bodyPr>
          <a:lstStyle/>
          <a:p>
            <a:r>
              <a:rPr lang="en-US" dirty="0" smtClean="0"/>
              <a:t>Tiffany and Co.</a:t>
            </a:r>
          </a:p>
          <a:p>
            <a:pPr marL="285750" indent="-285750">
              <a:buFontTx/>
              <a:buChar char="-"/>
            </a:pPr>
            <a:r>
              <a:rPr lang="en-US" dirty="0" smtClean="0"/>
              <a:t>Major jeweler in the world</a:t>
            </a:r>
          </a:p>
          <a:p>
            <a:pPr marL="285750" indent="-285750">
              <a:buFontTx/>
              <a:buChar char="-"/>
            </a:pPr>
            <a:r>
              <a:rPr lang="en-US" dirty="0" smtClean="0"/>
              <a:t>In addition to jewelry, they sell watches, stationary, china, crystal, etc. </a:t>
            </a:r>
            <a:endParaRPr lang="en-US" dirty="0"/>
          </a:p>
        </p:txBody>
      </p:sp>
      <p:pic>
        <p:nvPicPr>
          <p:cNvPr id="2052" name="Picture 4" descr="http://images.forbes.com/media/lists/companies/tiffany-co_416x416.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7291" y="2796338"/>
            <a:ext cx="1673225" cy="167322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1134208" y="4698163"/>
            <a:ext cx="3209192" cy="1754326"/>
          </a:xfrm>
          <a:prstGeom prst="rect">
            <a:avLst/>
          </a:prstGeom>
          <a:noFill/>
        </p:spPr>
        <p:txBody>
          <a:bodyPr wrap="square" rtlCol="0">
            <a:spAutoFit/>
          </a:bodyPr>
          <a:lstStyle/>
          <a:p>
            <a:r>
              <a:rPr lang="en-US" dirty="0" smtClean="0"/>
              <a:t>Twitter</a:t>
            </a:r>
          </a:p>
          <a:p>
            <a:pPr marL="285750" indent="-285750">
              <a:buFontTx/>
              <a:buChar char="-"/>
            </a:pPr>
            <a:r>
              <a:rPr lang="en-US" dirty="0" smtClean="0"/>
              <a:t>A very popular and rising social network provider</a:t>
            </a:r>
          </a:p>
          <a:p>
            <a:pPr marL="285750" indent="-285750">
              <a:buFontTx/>
              <a:buChar char="-"/>
            </a:pPr>
            <a:r>
              <a:rPr lang="en-US" dirty="0" smtClean="0"/>
              <a:t>The most followed celebrity on Twitter is Katy Perry, with 86,480,870</a:t>
            </a:r>
            <a:endParaRPr lang="en-US" dirty="0"/>
          </a:p>
        </p:txBody>
      </p:sp>
      <p:pic>
        <p:nvPicPr>
          <p:cNvPr id="2054" name="Picture 6" descr="https://www.wholesaleclearance.co.uk/blog/wp-content/uploads/2016/02/Twitter.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73161" y="4783724"/>
            <a:ext cx="3421486" cy="18674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224739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95754" y="272562"/>
            <a:ext cx="3508131" cy="2031325"/>
          </a:xfrm>
          <a:prstGeom prst="rect">
            <a:avLst/>
          </a:prstGeom>
          <a:noFill/>
        </p:spPr>
        <p:txBody>
          <a:bodyPr wrap="square" rtlCol="0">
            <a:spAutoFit/>
          </a:bodyPr>
          <a:lstStyle/>
          <a:p>
            <a:r>
              <a:rPr lang="en-US" dirty="0" smtClean="0"/>
              <a:t>Goldcorp Inc.</a:t>
            </a:r>
          </a:p>
          <a:p>
            <a:pPr marL="285750" indent="-285750">
              <a:buFontTx/>
              <a:buChar char="-"/>
            </a:pPr>
            <a:r>
              <a:rPr lang="en-US" dirty="0" smtClean="0"/>
              <a:t>Corporation involved in obtaining, processing, and selling gold</a:t>
            </a:r>
          </a:p>
          <a:p>
            <a:pPr marL="285750" indent="-285750">
              <a:buFontTx/>
              <a:buChar char="-"/>
            </a:pPr>
            <a:r>
              <a:rPr lang="en-US" dirty="0" smtClean="0"/>
              <a:t>Also deals with other raw materials (silver, copper, lead, zinc)</a:t>
            </a:r>
            <a:endParaRPr lang="en-US" dirty="0"/>
          </a:p>
        </p:txBody>
      </p:sp>
      <p:pic>
        <p:nvPicPr>
          <p:cNvPr id="3074" name="Picture 2" descr="https://get.whotrades.com/u4/photoFEDE/20050859043-0/blogpost.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39752" y="413665"/>
            <a:ext cx="2781056" cy="174911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195754" y="2435469"/>
            <a:ext cx="3578469" cy="1754326"/>
          </a:xfrm>
          <a:prstGeom prst="rect">
            <a:avLst/>
          </a:prstGeom>
          <a:noFill/>
        </p:spPr>
        <p:txBody>
          <a:bodyPr wrap="square" rtlCol="0">
            <a:spAutoFit/>
          </a:bodyPr>
          <a:lstStyle/>
          <a:p>
            <a:r>
              <a:rPr lang="en-US" dirty="0" smtClean="0"/>
              <a:t>Boeing Inc.</a:t>
            </a:r>
          </a:p>
          <a:p>
            <a:pPr marL="285750" indent="-285750">
              <a:buFontTx/>
              <a:buChar char="-"/>
            </a:pPr>
            <a:r>
              <a:rPr lang="en-US" dirty="0" smtClean="0"/>
              <a:t>Major manufacturer of airplanes and other aviation related products</a:t>
            </a:r>
          </a:p>
          <a:p>
            <a:pPr marL="285750" indent="-285750">
              <a:buFontTx/>
              <a:buChar char="-"/>
            </a:pPr>
            <a:r>
              <a:rPr lang="en-US" dirty="0" smtClean="0"/>
              <a:t>Creator of the 747 and other major commercial airplanes</a:t>
            </a:r>
            <a:endParaRPr lang="en-US" dirty="0"/>
          </a:p>
        </p:txBody>
      </p:sp>
      <p:pic>
        <p:nvPicPr>
          <p:cNvPr id="3076" name="Picture 4" descr="http://theaviationweek.net/wp-content/uploads/2016/03/Boeing.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68420" y="2277148"/>
            <a:ext cx="2923720" cy="207096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1195754" y="4348116"/>
            <a:ext cx="3675184" cy="2031325"/>
          </a:xfrm>
          <a:prstGeom prst="rect">
            <a:avLst/>
          </a:prstGeom>
          <a:noFill/>
        </p:spPr>
        <p:txBody>
          <a:bodyPr wrap="square" rtlCol="0">
            <a:spAutoFit/>
          </a:bodyPr>
          <a:lstStyle/>
          <a:p>
            <a:r>
              <a:rPr lang="en-US" dirty="0" smtClean="0"/>
              <a:t>3D Systems Corporation</a:t>
            </a:r>
          </a:p>
          <a:p>
            <a:pPr marL="285750" indent="-285750">
              <a:buFontTx/>
              <a:buChar char="-"/>
            </a:pPr>
            <a:r>
              <a:rPr lang="en-US" dirty="0" smtClean="0"/>
              <a:t>Company that provides 3D printing software and products</a:t>
            </a:r>
          </a:p>
          <a:p>
            <a:pPr marL="285750" indent="-285750">
              <a:buFontTx/>
              <a:buChar char="-"/>
            </a:pPr>
            <a:r>
              <a:rPr lang="en-US" dirty="0" smtClean="0"/>
              <a:t>In addition to more mechanical based 3D templates, they develop many health-related templates for surgery and other health uses</a:t>
            </a:r>
            <a:endParaRPr lang="en-US" dirty="0"/>
          </a:p>
        </p:txBody>
      </p:sp>
      <p:pic>
        <p:nvPicPr>
          <p:cNvPr id="3078" name="Picture 6" descr="https://upload.wikimedia.org/wikipedia/en/8/8c/3D_Systems_Logo_-_from_Commons.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68420" y="4705392"/>
            <a:ext cx="2852388" cy="13364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632711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78169" y="211015"/>
            <a:ext cx="3631223" cy="2585323"/>
          </a:xfrm>
          <a:prstGeom prst="rect">
            <a:avLst/>
          </a:prstGeom>
          <a:noFill/>
        </p:spPr>
        <p:txBody>
          <a:bodyPr wrap="square" rtlCol="0">
            <a:spAutoFit/>
          </a:bodyPr>
          <a:lstStyle/>
          <a:p>
            <a:r>
              <a:rPr lang="en-US" dirty="0" smtClean="0"/>
              <a:t>Tyson Foods, Inc.</a:t>
            </a:r>
          </a:p>
          <a:p>
            <a:pPr marL="285750" indent="-285750">
              <a:buFontTx/>
              <a:buChar char="-"/>
            </a:pPr>
            <a:r>
              <a:rPr lang="en-US" dirty="0" smtClean="0"/>
              <a:t>Food production company operating in five areas: </a:t>
            </a:r>
            <a:r>
              <a:rPr lang="en-US" dirty="0"/>
              <a:t>Chicken, Beef, Pork, Prepared Foods and </a:t>
            </a:r>
            <a:r>
              <a:rPr lang="en-US" dirty="0" smtClean="0"/>
              <a:t>International</a:t>
            </a:r>
          </a:p>
          <a:p>
            <a:pPr marL="285750" indent="-285750">
              <a:buFontTx/>
              <a:buChar char="-"/>
            </a:pPr>
            <a:r>
              <a:rPr lang="en-US" dirty="0" smtClean="0"/>
              <a:t>Started in the 1930s selling produce and food products from the back of a truck</a:t>
            </a:r>
          </a:p>
          <a:p>
            <a:pPr marL="285750" indent="-285750">
              <a:buFontTx/>
              <a:buChar char="-"/>
            </a:pPr>
            <a:endParaRPr lang="en-US" dirty="0"/>
          </a:p>
        </p:txBody>
      </p:sp>
      <p:pic>
        <p:nvPicPr>
          <p:cNvPr id="4098" name="Picture 2" descr="https://upload.wikimedia.org/wikipedia/en/thumb/8/8c/Tyson_Foods_logo.svg/1280px-Tyson_Foods_logo.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00366" y="43961"/>
            <a:ext cx="4130286" cy="256206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178169" y="3200400"/>
            <a:ext cx="3631223" cy="2862322"/>
          </a:xfrm>
          <a:prstGeom prst="rect">
            <a:avLst/>
          </a:prstGeom>
          <a:noFill/>
        </p:spPr>
        <p:txBody>
          <a:bodyPr wrap="square" rtlCol="0">
            <a:spAutoFit/>
          </a:bodyPr>
          <a:lstStyle/>
          <a:p>
            <a:r>
              <a:rPr lang="en-US" dirty="0" smtClean="0"/>
              <a:t>Verizon Communications Inc.</a:t>
            </a:r>
          </a:p>
          <a:p>
            <a:pPr marL="285750" indent="-285750">
              <a:buFontTx/>
              <a:buChar char="-"/>
            </a:pPr>
            <a:r>
              <a:rPr lang="en-US" dirty="0" smtClean="0"/>
              <a:t>provides </a:t>
            </a:r>
            <a:r>
              <a:rPr lang="en-US" dirty="0"/>
              <a:t>communications, information and entertainment products and services to consumers, businesses and governmental </a:t>
            </a:r>
            <a:r>
              <a:rPr lang="en-US" dirty="0" smtClean="0"/>
              <a:t>agencies</a:t>
            </a:r>
          </a:p>
          <a:p>
            <a:pPr marL="285750" indent="-285750">
              <a:buFontTx/>
              <a:buChar char="-"/>
            </a:pPr>
            <a:r>
              <a:rPr lang="en-US" dirty="0"/>
              <a:t>Verizon’s total number of employees (nearly 177,000) is about the size of the population of Providence, R.I</a:t>
            </a:r>
            <a:r>
              <a:rPr lang="en-US" dirty="0" smtClean="0"/>
              <a:t>.</a:t>
            </a:r>
            <a:endParaRPr lang="en-US" dirty="0"/>
          </a:p>
        </p:txBody>
      </p:sp>
      <p:pic>
        <p:nvPicPr>
          <p:cNvPr id="4100" name="Picture 4" descr="https://upload.wikimedia.org/wikipedia/commons/thumb/3/3a/Verizon_logo.svg/2000px-Verizon_logo.sv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00366" y="3565377"/>
            <a:ext cx="3903785" cy="23422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97952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8758" y="83446"/>
            <a:ext cx="7633742" cy="971631"/>
          </a:xfrm>
        </p:spPr>
        <p:txBody>
          <a:bodyPr/>
          <a:lstStyle/>
          <a:p>
            <a:r>
              <a:rPr lang="en-US" dirty="0" smtClean="0"/>
              <a:t>My initial Portfolio</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4820" y="1055077"/>
            <a:ext cx="8061617" cy="4897316"/>
          </a:xfrm>
          <a:prstGeom prst="rect">
            <a:avLst/>
          </a:prstGeom>
        </p:spPr>
      </p:pic>
    </p:spTree>
    <p:custDataLst>
      <p:tags r:id="rId1"/>
    </p:custDataLst>
    <p:extLst>
      <p:ext uri="{BB962C8B-B14F-4D97-AF65-F5344CB8AC3E}">
        <p14:creationId xmlns:p14="http://schemas.microsoft.com/office/powerpoint/2010/main" val="278513399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goals</a:t>
            </a:r>
            <a:endParaRPr lang="en-US" dirty="0"/>
          </a:p>
        </p:txBody>
      </p:sp>
      <p:sp>
        <p:nvSpPr>
          <p:cNvPr id="3" name="Content Placeholder 2"/>
          <p:cNvSpPr>
            <a:spLocks noGrp="1"/>
          </p:cNvSpPr>
          <p:nvPr>
            <p:ph idx="1"/>
          </p:nvPr>
        </p:nvSpPr>
        <p:spPr>
          <a:xfrm>
            <a:off x="938758" y="1055077"/>
            <a:ext cx="7633742" cy="5389685"/>
          </a:xfrm>
        </p:spPr>
        <p:txBody>
          <a:bodyPr>
            <a:normAutofit/>
          </a:bodyPr>
          <a:lstStyle/>
          <a:p>
            <a:r>
              <a:rPr lang="en-US" dirty="0" smtClean="0"/>
              <a:t>Goal 1: Increase my portfolio’s overall value by at least 10 %</a:t>
            </a:r>
            <a:endParaRPr lang="en-US" dirty="0" smtClean="0"/>
          </a:p>
          <a:p>
            <a:pPr>
              <a:buFont typeface="Arial" panose="020B0604020202020204" pitchFamily="34" charset="0"/>
              <a:buChar char="•"/>
            </a:pPr>
            <a:r>
              <a:rPr lang="en-US" dirty="0" smtClean="0"/>
              <a:t>Goal </a:t>
            </a:r>
            <a:r>
              <a:rPr lang="en-US" dirty="0" smtClean="0"/>
              <a:t>2: Monitor stocks and buy/sell at least twice a week</a:t>
            </a:r>
            <a:endParaRPr lang="en-US" dirty="0" smtClean="0"/>
          </a:p>
          <a:p>
            <a:endParaRPr lang="en-US" dirty="0" smtClean="0"/>
          </a:p>
          <a:p>
            <a:r>
              <a:rPr lang="en-US" dirty="0" smtClean="0"/>
              <a:t>I met the first of the goals above by increasing the value of my portfolio by 12.07% in the end, and the second of these goals by monitoring my stocks roughly 2-3 times each week. I did not, however, see any reason throughout the time of this project to buy or sell any of my stocks, according to the criteria of monitoring my portfolio that I laid out previously.</a:t>
            </a:r>
            <a:endParaRPr lang="en-US" dirty="0" smtClean="0"/>
          </a:p>
          <a:p>
            <a:r>
              <a:rPr lang="en-US" dirty="0" smtClean="0"/>
              <a:t>Explain why your portfolio goals should be specific and measurable. The goals above should be specific and measurabl</a:t>
            </a:r>
            <a:r>
              <a:rPr lang="en-US" dirty="0" smtClean="0"/>
              <a:t>e so that it is easy to tell how far you have come in accomplishing these goals, and whether or not you have completed these goals or not.</a:t>
            </a:r>
            <a:endParaRPr lang="en-US" dirty="0" smtClean="0"/>
          </a:p>
          <a:p>
            <a:endParaRPr lang="en-US" dirty="0">
              <a:solidFill>
                <a:srgbClr val="FF0000"/>
              </a:solidFill>
            </a:endParaRPr>
          </a:p>
          <a:p>
            <a:endParaRPr lang="en-US" dirty="0"/>
          </a:p>
          <a:p>
            <a:endParaRPr lang="en-US" dirty="0"/>
          </a:p>
        </p:txBody>
      </p:sp>
    </p:spTree>
    <p:custDataLst>
      <p:tags r:id="rId1"/>
    </p:custDataLst>
    <p:extLst>
      <p:ext uri="{BB962C8B-B14F-4D97-AF65-F5344CB8AC3E}">
        <p14:creationId xmlns:p14="http://schemas.microsoft.com/office/powerpoint/2010/main" val="229051970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Monitoring My portfolio</a:t>
            </a:r>
            <a:endParaRPr lang="en-US" dirty="0"/>
          </a:p>
        </p:txBody>
      </p:sp>
      <p:sp>
        <p:nvSpPr>
          <p:cNvPr id="3" name="Content Placeholder 2"/>
          <p:cNvSpPr>
            <a:spLocks noGrp="1"/>
          </p:cNvSpPr>
          <p:nvPr>
            <p:ph idx="1"/>
          </p:nvPr>
        </p:nvSpPr>
        <p:spPr>
          <a:xfrm>
            <a:off x="938758" y="1137245"/>
            <a:ext cx="7633742" cy="5184424"/>
          </a:xfrm>
        </p:spPr>
        <p:txBody>
          <a:bodyPr/>
          <a:lstStyle/>
          <a:p>
            <a:pPr marL="0" indent="0">
              <a:buNone/>
            </a:pPr>
            <a:r>
              <a:rPr lang="en-US" dirty="0" smtClean="0"/>
              <a:t/>
            </a:r>
            <a:br>
              <a:rPr lang="en-US" dirty="0" smtClean="0"/>
            </a:br>
            <a:r>
              <a:rPr lang="en-US" dirty="0">
                <a:solidFill>
                  <a:srgbClr val="FF0000"/>
                </a:solidFill>
              </a:rPr>
              <a:t/>
            </a:r>
            <a:br>
              <a:rPr lang="en-US" dirty="0">
                <a:solidFill>
                  <a:srgbClr val="FF0000"/>
                </a:solidFill>
              </a:rPr>
            </a:br>
            <a:r>
              <a:rPr lang="en-US" dirty="0" smtClean="0">
                <a:solidFill>
                  <a:srgbClr val="C00000"/>
                </a:solidFill>
              </a:rPr>
              <a:t/>
            </a:r>
            <a:br>
              <a:rPr lang="en-US" dirty="0" smtClean="0">
                <a:solidFill>
                  <a:srgbClr val="C00000"/>
                </a:solidFill>
              </a:rPr>
            </a:br>
            <a:r>
              <a:rPr lang="en-US" dirty="0" smtClean="0">
                <a:solidFill>
                  <a:srgbClr val="C00000"/>
                </a:solidFill>
              </a:rPr>
              <a:t>	When analyzing my portfolio throughout the project, the main thing I was looking at were week long trends of my stocks. Essentially, I would look at how each of my stocks did after a single week and if they were up or only very slightly down overall, I would leave them be. If I were to see a major drop in any of my stocks for 2 consecutive weeks, I planned on selling those stocks for some of my backup stocks I had in mind. </a:t>
            </a:r>
          </a:p>
          <a:p>
            <a:pPr marL="0" indent="0">
              <a:buNone/>
            </a:pPr>
            <a:r>
              <a:rPr lang="en-US" dirty="0">
                <a:solidFill>
                  <a:srgbClr val="C00000"/>
                </a:solidFill>
              </a:rPr>
              <a:t>	</a:t>
            </a:r>
            <a:r>
              <a:rPr lang="en-US" dirty="0" smtClean="0">
                <a:solidFill>
                  <a:srgbClr val="C00000"/>
                </a:solidFill>
              </a:rPr>
              <a:t>If this were my actual money, I would most likely monitor my portfolio daily and do what I described above with a shorter time period, probably around 2-3 days. </a:t>
            </a:r>
            <a:endParaRPr lang="en-US" dirty="0">
              <a:solidFill>
                <a:srgbClr val="C00000"/>
              </a:solidFill>
            </a:endParaRPr>
          </a:p>
        </p:txBody>
      </p:sp>
    </p:spTree>
    <p:custDataLst>
      <p:tags r:id="rId1"/>
    </p:custDataLst>
    <p:extLst>
      <p:ext uri="{BB962C8B-B14F-4D97-AF65-F5344CB8AC3E}">
        <p14:creationId xmlns:p14="http://schemas.microsoft.com/office/powerpoint/2010/main" val="378567528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Portfolio’s Fundamentals</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176842"/>
            <a:ext cx="9144000" cy="3573327"/>
          </a:xfrm>
          <a:prstGeom prst="rect">
            <a:avLst/>
          </a:prstGeom>
        </p:spPr>
      </p:pic>
    </p:spTree>
    <p:custDataLst>
      <p:tags r:id="rId1"/>
    </p:custDataLst>
    <p:extLst>
      <p:ext uri="{BB962C8B-B14F-4D97-AF65-F5344CB8AC3E}">
        <p14:creationId xmlns:p14="http://schemas.microsoft.com/office/powerpoint/2010/main" val="86359212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PRESENTER" val="2b66c857936d44765d7472fd1f1b55128a7231f"/>
  <p:tag name="ARTICULATE_SLIDE_COUNT" val="18"/>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TM10001106[[fn=Badge]]</Template>
  <TotalTime>4860</TotalTime>
  <Words>1205</Words>
  <Application>Microsoft Office PowerPoint</Application>
  <PresentationFormat>On-screen Show (4:3)</PresentationFormat>
  <Paragraphs>107</Paragraphs>
  <Slides>19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Gill Sans MT</vt:lpstr>
      <vt:lpstr>Impact</vt:lpstr>
      <vt:lpstr>Badge</vt:lpstr>
      <vt:lpstr>*STARS*  Final Project</vt:lpstr>
      <vt:lpstr>My portfolio</vt:lpstr>
      <vt:lpstr>PowerPoint Presentation</vt:lpstr>
      <vt:lpstr>PowerPoint Presentation</vt:lpstr>
      <vt:lpstr>PowerPoint Presentation</vt:lpstr>
      <vt:lpstr>My initial Portfolio</vt:lpstr>
      <vt:lpstr>My goals</vt:lpstr>
      <vt:lpstr>Monitoring My portfolio</vt:lpstr>
      <vt:lpstr>MY Portfolio’s Fundamentals</vt:lpstr>
      <vt:lpstr>Fundamentals Discussion</vt:lpstr>
      <vt:lpstr>Fundamentals Discussion</vt:lpstr>
      <vt:lpstr>My Portfolio’s Performance</vt:lpstr>
      <vt:lpstr>Performance Discussion</vt:lpstr>
      <vt:lpstr>Market Performance Comparison</vt:lpstr>
      <vt:lpstr>Market performance discussion</vt:lpstr>
      <vt:lpstr>Portfolio News/Fraud</vt:lpstr>
      <vt:lpstr>My Observations</vt:lpstr>
      <vt:lpstr>My Future</vt:lpstr>
      <vt:lpstr>Works cited</vt:lpstr>
    </vt:vector>
  </TitlesOfParts>
  <Company>OU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Stock Market Simulation Final Project</dc:title>
  <dc:creator>Jillian England</dc:creator>
  <cp:lastModifiedBy>HunterPC</cp:lastModifiedBy>
  <cp:revision>499</cp:revision>
  <cp:lastPrinted>2014-04-15T20:42:37Z</cp:lastPrinted>
  <dcterms:created xsi:type="dcterms:W3CDTF">2014-01-06T16:22:25Z</dcterms:created>
  <dcterms:modified xsi:type="dcterms:W3CDTF">2016-04-15T03:05:29Z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CA578A99-DFF8-48FD-AD7C-85291FC338DB</vt:lpwstr>
  </property>
  <property fmtid="{D5CDD505-2E9C-101B-9397-08002B2CF9AE}" pid="3" name="ArticulatePath">
    <vt:lpwstr>Final Project Sample 9 Things</vt:lpwstr>
  </property>
</Properties>
</file>

<file path=docProps/thumbnail.jpeg>
</file>